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5"/>
  </p:notesMasterIdLst>
  <p:sldIdLst>
    <p:sldId id="373" r:id="rId2"/>
    <p:sldId id="392" r:id="rId3"/>
    <p:sldId id="418" r:id="rId4"/>
    <p:sldId id="419" r:id="rId5"/>
    <p:sldId id="413" r:id="rId6"/>
    <p:sldId id="422" r:id="rId7"/>
    <p:sldId id="415" r:id="rId8"/>
    <p:sldId id="420" r:id="rId9"/>
    <p:sldId id="410" r:id="rId10"/>
    <p:sldId id="394" r:id="rId11"/>
    <p:sldId id="421" r:id="rId12"/>
    <p:sldId id="408" r:id="rId13"/>
    <p:sldId id="409" r:id="rId14"/>
  </p:sldIdLst>
  <p:sldSz cx="10693400" cy="7561263"/>
  <p:notesSz cx="6797675" cy="9928225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algn="l" defTabSz="104267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20544" indent="-63480" algn="l" defTabSz="104267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2675" indent="-128550" algn="l" defTabSz="104267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3218" indent="-192030" algn="l" defTabSz="104267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5349" indent="-257098" algn="l" defTabSz="1042675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5313" algn="l" defTabSz="914124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2375" algn="l" defTabSz="914124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199439" algn="l" defTabSz="914124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6501" algn="l" defTabSz="914124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FFCCFF"/>
    <a:srgbClr val="FF66CC"/>
    <a:srgbClr val="CCCCFF"/>
    <a:srgbClr val="FF33CC"/>
    <a:srgbClr val="CCFFFF"/>
    <a:srgbClr val="FFFF99"/>
    <a:srgbClr val="FFCC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63" autoAdjust="0"/>
  </p:normalViewPr>
  <p:slideViewPr>
    <p:cSldViewPr>
      <p:cViewPr>
        <p:scale>
          <a:sx n="91" d="100"/>
          <a:sy n="91" d="100"/>
        </p:scale>
        <p:origin x="-852" y="36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1569857779821"/>
          <c:y val="4.3063425051537485E-2"/>
          <c:w val="0.83468440824948087"/>
          <c:h val="0.76394833942203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168.6</c:v>
                </c:pt>
                <c:pt idx="1">
                  <c:v>125.3</c:v>
                </c:pt>
                <c:pt idx="2">
                  <c:v>138.9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113600"/>
        <c:axId val="35160448"/>
        <c:axId val="0"/>
      </c:bar3DChart>
      <c:catAx>
        <c:axId val="35113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160448"/>
        <c:crosses val="autoZero"/>
        <c:auto val="1"/>
        <c:lblAlgn val="ctr"/>
        <c:lblOffset val="100"/>
        <c:noMultiLvlLbl val="0"/>
      </c:catAx>
      <c:valAx>
        <c:axId val="35160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113600"/>
        <c:crosses val="autoZero"/>
        <c:crossBetween val="between"/>
      </c:valAx>
      <c:spPr>
        <a:solidFill>
          <a:srgbClr val="FFC000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455914699703106"/>
          <c:y val="5.2743900103053687E-2"/>
          <c:w val="0.81615976436398363"/>
          <c:h val="0.75512730386278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1751</c:v>
                </c:pt>
                <c:pt idx="1">
                  <c:v>2877</c:v>
                </c:pt>
                <c:pt idx="2">
                  <c:v>2851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300864"/>
        <c:axId val="35302400"/>
        <c:axId val="0"/>
      </c:bar3DChart>
      <c:catAx>
        <c:axId val="35300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302400"/>
        <c:crosses val="autoZero"/>
        <c:auto val="1"/>
        <c:lblAlgn val="ctr"/>
        <c:lblOffset val="100"/>
        <c:noMultiLvlLbl val="0"/>
      </c:catAx>
      <c:valAx>
        <c:axId val="35302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300864"/>
        <c:crosses val="autoZero"/>
        <c:crossBetween val="between"/>
      </c:valAx>
      <c:spPr>
        <a:solidFill>
          <a:srgbClr val="92D050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Поступления по объектам из Перечня ст.378,2 НК РФ, млн. руб.</a:t>
            </a:r>
          </a:p>
        </c:rich>
      </c:tx>
      <c:layout>
        <c:manualLayout>
          <c:xMode val="edge"/>
          <c:yMode val="edge"/>
          <c:x val="0.13489751357099941"/>
          <c:y val="2.9502019843012088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сибираемость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1378664019410029E-2"/>
                  <c:y val="8.0167860136752117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56,7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634890395730972E-2"/>
                  <c:y val="-9.46000463050069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565,3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268</c:v>
                </c:pt>
                <c:pt idx="1">
                  <c:v>447.3</c:v>
                </c:pt>
                <c:pt idx="2">
                  <c:v>565.29999999999995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shape val="box"/>
        <c:axId val="38431360"/>
        <c:axId val="40122240"/>
        <c:axId val="0"/>
      </c:bar3DChart>
      <c:catAx>
        <c:axId val="38431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122240"/>
        <c:crossesAt val="0"/>
        <c:auto val="1"/>
        <c:lblAlgn val="ctr"/>
        <c:lblOffset val="0"/>
        <c:noMultiLvlLbl val="0"/>
      </c:catAx>
      <c:valAx>
        <c:axId val="40122240"/>
        <c:scaling>
          <c:orientation val="minMax"/>
          <c:min val="40"/>
        </c:scaling>
        <c:delete val="0"/>
        <c:axPos val="l"/>
        <c:majorGridlines/>
        <c:numFmt formatCode="#,##0.0" sourceLinked="1"/>
        <c:majorTickMark val="none"/>
        <c:minorTickMark val="none"/>
        <c:tickLblPos val="none"/>
        <c:crossAx val="38431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36509088974477E-2"/>
          <c:y val="0.24952925772774232"/>
          <c:w val="0.71186730425883815"/>
          <c:h val="0.595377674085595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9049872455048182E-3"/>
                  <c:y val="1.48750205458781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84403649578937E-2"/>
                  <c:y val="5.9972490972502292E-3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190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947455871642567E-3"/>
                  <c:y val="3.496605879498278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8077334130323547E-2"/>
                  <c:y val="-2.3237272695885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</c:formatCode>
                <c:ptCount val="3"/>
                <c:pt idx="0">
                  <c:v>190</c:v>
                </c:pt>
                <c:pt idx="1">
                  <c:v>388</c:v>
                </c:pt>
                <c:pt idx="2">
                  <c:v>562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shape val="box"/>
        <c:axId val="38392192"/>
        <c:axId val="38393728"/>
        <c:axId val="0"/>
      </c:bar3DChart>
      <c:catAx>
        <c:axId val="38392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8393728"/>
        <c:crosses val="autoZero"/>
        <c:auto val="1"/>
        <c:lblAlgn val="ctr"/>
        <c:lblOffset val="0"/>
        <c:noMultiLvlLbl val="0"/>
      </c:catAx>
      <c:valAx>
        <c:axId val="38393728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one"/>
        <c:crossAx val="38392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8B25FA-7F3F-4FAB-B6F7-6840D3E9D71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B94B26-755F-446A-AD0D-2195E905525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кадастровой стоимости по ОКС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C3C235-4DB8-4636-81F2-05BC083E691C}" type="parTrans" cxnId="{BE76A8A2-CCD8-4728-857A-1E290EB4EBB9}">
      <dgm:prSet/>
      <dgm:spPr/>
      <dgm:t>
        <a:bodyPr/>
        <a:lstStyle/>
        <a:p>
          <a:endParaRPr lang="ru-RU"/>
        </a:p>
      </dgm:t>
    </dgm:pt>
    <dgm:pt modelId="{0B299396-F04C-43D1-8684-E5C45818264A}" type="sibTrans" cxnId="{BE76A8A2-CCD8-4728-857A-1E290EB4EBB9}">
      <dgm:prSet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050702E2-94A8-4A69-B11F-12157237ED5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по ЗУ и ОКС вида разрешенного использования, площади,  категории и вида объекта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140D38-6B0A-48E8-B269-5BE59C7ED33A}" type="parTrans" cxnId="{F59C0D65-D1A0-47BE-AC32-1130981A9775}">
      <dgm:prSet/>
      <dgm:spPr/>
      <dgm:t>
        <a:bodyPr/>
        <a:lstStyle/>
        <a:p>
          <a:endParaRPr lang="ru-RU"/>
        </a:p>
      </dgm:t>
    </dgm:pt>
    <dgm:pt modelId="{81863B99-E4D5-4E93-8E94-10C8CBFEEC5B}" type="sibTrans" cxnId="{F59C0D65-D1A0-47BE-AC32-1130981A9775}">
      <dgm:prSet/>
      <dgm:spPr/>
      <dgm:t>
        <a:bodyPr/>
        <a:lstStyle/>
        <a:p>
          <a:endParaRPr lang="ru-RU"/>
        </a:p>
      </dgm:t>
    </dgm:pt>
    <dgm:pt modelId="{D1451792-8E8F-417A-BDB5-8096B822CE0C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Перечня объектов недвижимости в соответствии со статьей 378.2 НК РФ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027FA0-62E5-4D97-9377-49506B6D2917}" type="parTrans" cxnId="{A2A4A616-2C29-4C4E-9539-48A84765120C}">
      <dgm:prSet/>
      <dgm:spPr/>
      <dgm:t>
        <a:bodyPr/>
        <a:lstStyle/>
        <a:p>
          <a:endParaRPr lang="ru-RU"/>
        </a:p>
      </dgm:t>
    </dgm:pt>
    <dgm:pt modelId="{E6A3E3AE-FA87-451B-AFF9-78640228D20A}" type="sibTrans" cxnId="{A2A4A616-2C29-4C4E-9539-48A84765120C}">
      <dgm:prSet/>
      <dgm:spPr/>
      <dgm:t>
        <a:bodyPr/>
        <a:lstStyle/>
        <a:p>
          <a:endParaRPr lang="ru-RU"/>
        </a:p>
      </dgm:t>
    </dgm:pt>
    <dgm:pt modelId="{2F2F0836-878F-453C-86BD-7796155D948D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в налоговый оборот объектов незавершенного строительства, изменение вида объекта здания на сооружения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E2A6E1-3684-495E-8E1A-FA4651761F87}" type="parTrans" cxnId="{DDD511D0-60F2-4193-ACEF-88D8E755A479}">
      <dgm:prSet/>
      <dgm:spPr/>
      <dgm:t>
        <a:bodyPr/>
        <a:lstStyle/>
        <a:p>
          <a:endParaRPr lang="ru-RU"/>
        </a:p>
      </dgm:t>
    </dgm:pt>
    <dgm:pt modelId="{41B38AA7-C2D9-438D-991F-DFD8D045809B}" type="sibTrans" cxnId="{DDD511D0-60F2-4193-ACEF-88D8E755A479}">
      <dgm:prSet/>
      <dgm:spPr/>
      <dgm:t>
        <a:bodyPr/>
        <a:lstStyle/>
        <a:p>
          <a:endParaRPr lang="ru-RU"/>
        </a:p>
      </dgm:t>
    </dgm:pt>
    <dgm:pt modelId="{E4F4856D-A755-4C04-833D-F0A31CAE20B9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организаций, использующих земельные участки не по целевому назначению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22AC62-2288-485E-AF15-1A87A1720D9F}" type="parTrans" cxnId="{B320E929-8D1E-4228-8D56-8C8306CE6115}">
      <dgm:prSet/>
      <dgm:spPr/>
      <dgm:t>
        <a:bodyPr/>
        <a:lstStyle/>
        <a:p>
          <a:endParaRPr lang="ru-RU"/>
        </a:p>
      </dgm:t>
    </dgm:pt>
    <dgm:pt modelId="{69075131-2F75-440C-BDF6-4A6849F7941B}" type="sibTrans" cxnId="{B320E929-8D1E-4228-8D56-8C8306CE6115}">
      <dgm:prSet/>
      <dgm:spPr/>
      <dgm:t>
        <a:bodyPr/>
        <a:lstStyle/>
        <a:p>
          <a:endParaRPr lang="ru-RU"/>
        </a:p>
      </dgm:t>
    </dgm:pt>
    <dgm:pt modelId="{92B50D2A-60C6-43BA-8223-15E0761E525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 адресных данных по ЗУ и ОКС, приведение адресов в соответствии со структурой ФИАС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8473F8-0662-44F6-9A6D-48DF4149C26D}" type="sibTrans" cxnId="{1DDE7CD3-5F71-4DF3-A024-45422038C00A}">
      <dgm:prSet/>
      <dgm:spPr/>
      <dgm:t>
        <a:bodyPr/>
        <a:lstStyle/>
        <a:p>
          <a:endParaRPr lang="ru-RU"/>
        </a:p>
      </dgm:t>
    </dgm:pt>
    <dgm:pt modelId="{1646D7E1-24A9-4579-B95E-7B07ADED2547}" type="parTrans" cxnId="{1DDE7CD3-5F71-4DF3-A024-45422038C00A}">
      <dgm:prSet/>
      <dgm:spPr/>
      <dgm:t>
        <a:bodyPr/>
        <a:lstStyle/>
        <a:p>
          <a:endParaRPr lang="ru-RU"/>
        </a:p>
      </dgm:t>
    </dgm:pt>
    <dgm:pt modelId="{F2E1CF80-390F-4957-AD53-4B550B439FE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необоснованных пониженных ставок по ЗУ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A58680-9730-4142-A1FB-A0A0C7CAF8B3}" type="parTrans" cxnId="{C5FE6384-C335-4164-8C5B-952C0D46E7EB}">
      <dgm:prSet/>
      <dgm:spPr/>
      <dgm:t>
        <a:bodyPr/>
        <a:lstStyle/>
        <a:p>
          <a:endParaRPr lang="ru-RU"/>
        </a:p>
      </dgm:t>
    </dgm:pt>
    <dgm:pt modelId="{EB6F948D-A0B6-4F39-B4B9-5EC5BB9B30AA}" type="sibTrans" cxnId="{C5FE6384-C335-4164-8C5B-952C0D46E7EB}">
      <dgm:prSet/>
      <dgm:spPr/>
      <dgm:t>
        <a:bodyPr/>
        <a:lstStyle/>
        <a:p>
          <a:endParaRPr lang="ru-RU"/>
        </a:p>
      </dgm:t>
    </dgm:pt>
    <dgm:pt modelId="{B8B736BC-F2EF-4725-BD5A-0BE0D33BA92C}" type="pres">
      <dgm:prSet presAssocID="{068B25FA-7F3F-4FAB-B6F7-6840D3E9D71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0E25A74-A47D-4198-B9C6-29B343B021FD}" type="pres">
      <dgm:prSet presAssocID="{068B25FA-7F3F-4FAB-B6F7-6840D3E9D71F}" presName="Name1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615F9CAB-72C1-4C14-81F5-E84330A48B6B}" type="pres">
      <dgm:prSet presAssocID="{068B25FA-7F3F-4FAB-B6F7-6840D3E9D71F}" presName="cycle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1165E563-5D6A-4397-AC7A-ED4F33EE2626}" type="pres">
      <dgm:prSet presAssocID="{068B25FA-7F3F-4FAB-B6F7-6840D3E9D71F}" presName="srcNode" presStyleLbl="node1" presStyleIdx="0" presStyleCnt="7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E1262110-D840-462E-9603-DD6BAC69FE2B}" type="pres">
      <dgm:prSet presAssocID="{068B25FA-7F3F-4FAB-B6F7-6840D3E9D71F}" presName="conn" presStyleLbl="parChTrans1D2" presStyleIdx="0" presStyleCnt="1"/>
      <dgm:spPr/>
      <dgm:t>
        <a:bodyPr/>
        <a:lstStyle/>
        <a:p>
          <a:endParaRPr lang="ru-RU"/>
        </a:p>
      </dgm:t>
    </dgm:pt>
    <dgm:pt modelId="{1ACA08F9-05EB-4C27-A471-204B7B418A20}" type="pres">
      <dgm:prSet presAssocID="{068B25FA-7F3F-4FAB-B6F7-6840D3E9D71F}" presName="extraNode" presStyleLbl="node1" presStyleIdx="0" presStyleCnt="7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488C344E-E677-4D9A-BECB-1FB0FA9C990B}" type="pres">
      <dgm:prSet presAssocID="{068B25FA-7F3F-4FAB-B6F7-6840D3E9D71F}" presName="dstNode" presStyleLbl="node1" presStyleIdx="0" presStyleCnt="7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92961224-C118-4F23-9E6C-4E9C60E90272}" type="pres">
      <dgm:prSet presAssocID="{02B94B26-755F-446A-AD0D-2195E905525F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83108-E1E7-44DA-846E-D5A4EF8AFC30}" type="pres">
      <dgm:prSet presAssocID="{02B94B26-755F-446A-AD0D-2195E905525F}" presName="accent_1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30D0FDD0-FECE-46CE-9F08-1C1CFBE62F63}" type="pres">
      <dgm:prSet presAssocID="{02B94B26-755F-446A-AD0D-2195E905525F}" presName="accentRepeatNode" presStyleLbl="solidFgAcc1" presStyleIdx="0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BF217DAD-D589-4C60-A2B7-206061CB9517}" type="pres">
      <dgm:prSet presAssocID="{050702E2-94A8-4A69-B11F-12157237ED5F}" presName="text_2" presStyleLbl="node1" presStyleIdx="1" presStyleCnt="7" custScaleY="153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4F1CB-4540-40EF-A098-6DD3D3BF77B1}" type="pres">
      <dgm:prSet presAssocID="{050702E2-94A8-4A69-B11F-12157237ED5F}" presName="accent_2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A84E2FD9-A52A-40CE-8CE5-1CBA4A4C43C7}" type="pres">
      <dgm:prSet presAssocID="{050702E2-94A8-4A69-B11F-12157237ED5F}" presName="accentRepeatNode" presStyleLbl="solidFgAcc1" presStyleIdx="1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2206FB50-CBBE-4A82-95B3-7E2DE30697A2}" type="pres">
      <dgm:prSet presAssocID="{D1451792-8E8F-417A-BDB5-8096B822CE0C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035A0-7D9D-4710-AC08-8CCF9FF55D6A}" type="pres">
      <dgm:prSet presAssocID="{D1451792-8E8F-417A-BDB5-8096B822CE0C}" presName="accent_3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DDD05CD1-76E3-4758-9DB5-009E666DDB9F}" type="pres">
      <dgm:prSet presAssocID="{D1451792-8E8F-417A-BDB5-8096B822CE0C}" presName="accentRepeatNode" presStyleLbl="solidFgAcc1" presStyleIdx="2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42BA2977-8591-4975-8DBA-DE3C5A5C39D0}" type="pres">
      <dgm:prSet presAssocID="{2F2F0836-878F-453C-86BD-7796155D948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94EE49-22BB-44B8-8387-609CDA641AF5}" type="pres">
      <dgm:prSet presAssocID="{2F2F0836-878F-453C-86BD-7796155D948D}" presName="accent_4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4E85CC09-8C43-4606-8BC8-5A1BFDB8917F}" type="pres">
      <dgm:prSet presAssocID="{2F2F0836-878F-453C-86BD-7796155D948D}" presName="accentRepeatNode" presStyleLbl="solidFgAcc1" presStyleIdx="3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19736C54-F1DD-4EDF-82F2-3BA163776A35}" type="pres">
      <dgm:prSet presAssocID="{E4F4856D-A755-4C04-833D-F0A31CAE20B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9DE7E-DED4-4F48-90D9-40E115D025EB}" type="pres">
      <dgm:prSet presAssocID="{E4F4856D-A755-4C04-833D-F0A31CAE20B9}" presName="accent_5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F8F2AB9E-137F-4D92-9F2E-DA7FA2731034}" type="pres">
      <dgm:prSet presAssocID="{E4F4856D-A755-4C04-833D-F0A31CAE20B9}" presName="accentRepeatNode" presStyleLbl="solidFgAcc1" presStyleIdx="4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dkEdg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EA512D19-6F52-4029-B702-C6F338C71CD5}" type="pres">
      <dgm:prSet presAssocID="{F2E1CF80-390F-4957-AD53-4B550B439FE6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91C6B8-9DE5-4D6C-B972-3FBCB0273001}" type="pres">
      <dgm:prSet presAssocID="{F2E1CF80-390F-4957-AD53-4B550B439FE6}" presName="accent_6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980ACD59-8F07-413A-B91A-B3484F57A6D5}" type="pres">
      <dgm:prSet presAssocID="{F2E1CF80-390F-4957-AD53-4B550B439FE6}" presName="accentRepeatNode" presStyleLbl="solidFgAcc1" presStyleIdx="5" presStyleCnt="7"/>
      <dgm:spPr>
        <a:gradFill rotWithShape="0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0">
          <a:noFill/>
        </a:ln>
        <a:effectLst/>
        <a:scene3d>
          <a:camera prst="isometricOffAxis2Right">
            <a:rot lat="600000" lon="19800000" rev="0"/>
          </a:camera>
          <a:lightRig rig="flood" dir="t"/>
        </a:scene3d>
        <a:sp3d extrusionH="107950" prstMaterial="dkEdge">
          <a:bevelT w="82550" h="63500" prst="angle"/>
          <a:bevelB/>
        </a:sp3d>
      </dgm:spPr>
      <dgm:t>
        <a:bodyPr/>
        <a:lstStyle/>
        <a:p>
          <a:endParaRPr lang="ru-RU"/>
        </a:p>
      </dgm:t>
    </dgm:pt>
    <dgm:pt modelId="{B08755FB-B23C-4DD7-B002-F395326D2D51}" type="pres">
      <dgm:prSet presAssocID="{92B50D2A-60C6-43BA-8223-15E0761E525C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5793F-F559-4934-ABD8-A62338C2F24F}" type="pres">
      <dgm:prSet presAssocID="{92B50D2A-60C6-43BA-8223-15E0761E525C}" presName="accent_7" presStyleCnt="0"/>
      <dgm:spPr>
        <a:scene3d>
          <a:camera prst="orthographicFront"/>
          <a:lightRig rig="threePt" dir="t"/>
        </a:scene3d>
        <a:sp3d prstMaterial="matte"/>
      </dgm:spPr>
      <dgm:t>
        <a:bodyPr/>
        <a:lstStyle/>
        <a:p>
          <a:endParaRPr lang="ru-RU"/>
        </a:p>
      </dgm:t>
    </dgm:pt>
    <dgm:pt modelId="{45D3DB86-0D62-444D-9BFB-74C57C2E67E9}" type="pres">
      <dgm:prSet presAssocID="{92B50D2A-60C6-43BA-8223-15E0761E525C}" presName="accentRepeatNode" presStyleLbl="solidFgAcc1" presStyleIdx="6" presStyleCnt="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ln>
          <a:noFill/>
        </a:ln>
        <a:effectLst/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gm:spPr>
      <dgm:t>
        <a:bodyPr/>
        <a:lstStyle/>
        <a:p>
          <a:endParaRPr lang="ru-RU"/>
        </a:p>
      </dgm:t>
    </dgm:pt>
  </dgm:ptLst>
  <dgm:cxnLst>
    <dgm:cxn modelId="{ABE160E7-DBE4-4135-AE4B-AE7D0AA1DAE9}" type="presOf" srcId="{0B299396-F04C-43D1-8684-E5C45818264A}" destId="{E1262110-D840-462E-9603-DD6BAC69FE2B}" srcOrd="0" destOrd="0" presId="urn:microsoft.com/office/officeart/2008/layout/VerticalCurvedList"/>
    <dgm:cxn modelId="{3C069E82-B4C1-44B1-A895-3E88D22248B8}" type="presOf" srcId="{2F2F0836-878F-453C-86BD-7796155D948D}" destId="{42BA2977-8591-4975-8DBA-DE3C5A5C39D0}" srcOrd="0" destOrd="0" presId="urn:microsoft.com/office/officeart/2008/layout/VerticalCurvedList"/>
    <dgm:cxn modelId="{84C14E19-C5A3-4D0E-A10F-46F9EB110C92}" type="presOf" srcId="{E4F4856D-A755-4C04-833D-F0A31CAE20B9}" destId="{19736C54-F1DD-4EDF-82F2-3BA163776A35}" srcOrd="0" destOrd="0" presId="urn:microsoft.com/office/officeart/2008/layout/VerticalCurvedList"/>
    <dgm:cxn modelId="{1DDE7CD3-5F71-4DF3-A024-45422038C00A}" srcId="{068B25FA-7F3F-4FAB-B6F7-6840D3E9D71F}" destId="{92B50D2A-60C6-43BA-8223-15E0761E525C}" srcOrd="6" destOrd="0" parTransId="{1646D7E1-24A9-4579-B95E-7B07ADED2547}" sibTransId="{D08473F8-0662-44F6-9A6D-48DF4149C26D}"/>
    <dgm:cxn modelId="{AD25D380-BC9B-4366-9822-DE1F4DD1CAC8}" type="presOf" srcId="{92B50D2A-60C6-43BA-8223-15E0761E525C}" destId="{B08755FB-B23C-4DD7-B002-F395326D2D51}" srcOrd="0" destOrd="0" presId="urn:microsoft.com/office/officeart/2008/layout/VerticalCurvedList"/>
    <dgm:cxn modelId="{C5FE6384-C335-4164-8C5B-952C0D46E7EB}" srcId="{068B25FA-7F3F-4FAB-B6F7-6840D3E9D71F}" destId="{F2E1CF80-390F-4957-AD53-4B550B439FE6}" srcOrd="5" destOrd="0" parTransId="{94A58680-9730-4142-A1FB-A0A0C7CAF8B3}" sibTransId="{EB6F948D-A0B6-4F39-B4B9-5EC5BB9B30AA}"/>
    <dgm:cxn modelId="{D60BF29A-372C-4896-8FAA-F2FB8252423E}" type="presOf" srcId="{F2E1CF80-390F-4957-AD53-4B550B439FE6}" destId="{EA512D19-6F52-4029-B702-C6F338C71CD5}" srcOrd="0" destOrd="0" presId="urn:microsoft.com/office/officeart/2008/layout/VerticalCurvedList"/>
    <dgm:cxn modelId="{C809BE78-7894-4FE4-8A75-7B2DED54E3A0}" type="presOf" srcId="{D1451792-8E8F-417A-BDB5-8096B822CE0C}" destId="{2206FB50-CBBE-4A82-95B3-7E2DE30697A2}" srcOrd="0" destOrd="0" presId="urn:microsoft.com/office/officeart/2008/layout/VerticalCurvedList"/>
    <dgm:cxn modelId="{BE76A8A2-CCD8-4728-857A-1E290EB4EBB9}" srcId="{068B25FA-7F3F-4FAB-B6F7-6840D3E9D71F}" destId="{02B94B26-755F-446A-AD0D-2195E905525F}" srcOrd="0" destOrd="0" parTransId="{B8C3C235-4DB8-4636-81F2-05BC083E691C}" sibTransId="{0B299396-F04C-43D1-8684-E5C45818264A}"/>
    <dgm:cxn modelId="{59D0C077-0E5E-4B04-B8EE-5608052D23A6}" type="presOf" srcId="{050702E2-94A8-4A69-B11F-12157237ED5F}" destId="{BF217DAD-D589-4C60-A2B7-206061CB9517}" srcOrd="0" destOrd="0" presId="urn:microsoft.com/office/officeart/2008/layout/VerticalCurvedList"/>
    <dgm:cxn modelId="{F59C0D65-D1A0-47BE-AC32-1130981A9775}" srcId="{068B25FA-7F3F-4FAB-B6F7-6840D3E9D71F}" destId="{050702E2-94A8-4A69-B11F-12157237ED5F}" srcOrd="1" destOrd="0" parTransId="{8F140D38-6B0A-48E8-B269-5BE59C7ED33A}" sibTransId="{81863B99-E4D5-4E93-8E94-10C8CBFEEC5B}"/>
    <dgm:cxn modelId="{DDD511D0-60F2-4193-ACEF-88D8E755A479}" srcId="{068B25FA-7F3F-4FAB-B6F7-6840D3E9D71F}" destId="{2F2F0836-878F-453C-86BD-7796155D948D}" srcOrd="3" destOrd="0" parTransId="{AAE2A6E1-3684-495E-8E1A-FA4651761F87}" sibTransId="{41B38AA7-C2D9-438D-991F-DFD8D045809B}"/>
    <dgm:cxn modelId="{B320E929-8D1E-4228-8D56-8C8306CE6115}" srcId="{068B25FA-7F3F-4FAB-B6F7-6840D3E9D71F}" destId="{E4F4856D-A755-4C04-833D-F0A31CAE20B9}" srcOrd="4" destOrd="0" parTransId="{8D22AC62-2288-485E-AF15-1A87A1720D9F}" sibTransId="{69075131-2F75-440C-BDF6-4A6849F7941B}"/>
    <dgm:cxn modelId="{22615127-001F-46D2-92F4-D712C534C415}" type="presOf" srcId="{068B25FA-7F3F-4FAB-B6F7-6840D3E9D71F}" destId="{B8B736BC-F2EF-4725-BD5A-0BE0D33BA92C}" srcOrd="0" destOrd="0" presId="urn:microsoft.com/office/officeart/2008/layout/VerticalCurvedList"/>
    <dgm:cxn modelId="{A2A4A616-2C29-4C4E-9539-48A84765120C}" srcId="{068B25FA-7F3F-4FAB-B6F7-6840D3E9D71F}" destId="{D1451792-8E8F-417A-BDB5-8096B822CE0C}" srcOrd="2" destOrd="0" parTransId="{7E027FA0-62E5-4D97-9377-49506B6D2917}" sibTransId="{E6A3E3AE-FA87-451B-AFF9-78640228D20A}"/>
    <dgm:cxn modelId="{688B711C-C1AD-4C76-BA50-F9F2B443746B}" type="presOf" srcId="{02B94B26-755F-446A-AD0D-2195E905525F}" destId="{92961224-C118-4F23-9E6C-4E9C60E90272}" srcOrd="0" destOrd="0" presId="urn:microsoft.com/office/officeart/2008/layout/VerticalCurvedList"/>
    <dgm:cxn modelId="{D19843E5-33A3-4E72-A221-68346BE786D2}" type="presParOf" srcId="{B8B736BC-F2EF-4725-BD5A-0BE0D33BA92C}" destId="{30E25A74-A47D-4198-B9C6-29B343B021FD}" srcOrd="0" destOrd="0" presId="urn:microsoft.com/office/officeart/2008/layout/VerticalCurvedList"/>
    <dgm:cxn modelId="{203B85E7-444A-4003-B44A-C27219752742}" type="presParOf" srcId="{30E25A74-A47D-4198-B9C6-29B343B021FD}" destId="{615F9CAB-72C1-4C14-81F5-E84330A48B6B}" srcOrd="0" destOrd="0" presId="urn:microsoft.com/office/officeart/2008/layout/VerticalCurvedList"/>
    <dgm:cxn modelId="{4CA525D2-2B35-4D4B-890D-37CE0ACD4795}" type="presParOf" srcId="{615F9CAB-72C1-4C14-81F5-E84330A48B6B}" destId="{1165E563-5D6A-4397-AC7A-ED4F33EE2626}" srcOrd="0" destOrd="0" presId="urn:microsoft.com/office/officeart/2008/layout/VerticalCurvedList"/>
    <dgm:cxn modelId="{1F38DEE8-9D00-491D-BCD7-05C4D80F09B6}" type="presParOf" srcId="{615F9CAB-72C1-4C14-81F5-E84330A48B6B}" destId="{E1262110-D840-462E-9603-DD6BAC69FE2B}" srcOrd="1" destOrd="0" presId="urn:microsoft.com/office/officeart/2008/layout/VerticalCurvedList"/>
    <dgm:cxn modelId="{DCF5DE5E-0671-4230-B250-394DE497C3F6}" type="presParOf" srcId="{615F9CAB-72C1-4C14-81F5-E84330A48B6B}" destId="{1ACA08F9-05EB-4C27-A471-204B7B418A20}" srcOrd="2" destOrd="0" presId="urn:microsoft.com/office/officeart/2008/layout/VerticalCurvedList"/>
    <dgm:cxn modelId="{5BA96351-A081-421A-BFA4-6DC6CE4DE112}" type="presParOf" srcId="{615F9CAB-72C1-4C14-81F5-E84330A48B6B}" destId="{488C344E-E677-4D9A-BECB-1FB0FA9C990B}" srcOrd="3" destOrd="0" presId="urn:microsoft.com/office/officeart/2008/layout/VerticalCurvedList"/>
    <dgm:cxn modelId="{7E57C153-6A6B-474E-B531-9CBAA8BBF2A3}" type="presParOf" srcId="{30E25A74-A47D-4198-B9C6-29B343B021FD}" destId="{92961224-C118-4F23-9E6C-4E9C60E90272}" srcOrd="1" destOrd="0" presId="urn:microsoft.com/office/officeart/2008/layout/VerticalCurvedList"/>
    <dgm:cxn modelId="{627DB8F6-118C-453C-A31F-76EBA17AC479}" type="presParOf" srcId="{30E25A74-A47D-4198-B9C6-29B343B021FD}" destId="{D0B83108-E1E7-44DA-846E-D5A4EF8AFC30}" srcOrd="2" destOrd="0" presId="urn:microsoft.com/office/officeart/2008/layout/VerticalCurvedList"/>
    <dgm:cxn modelId="{00AAB681-83D2-4117-BBE7-F91E09A856D5}" type="presParOf" srcId="{D0B83108-E1E7-44DA-846E-D5A4EF8AFC30}" destId="{30D0FDD0-FECE-46CE-9F08-1C1CFBE62F63}" srcOrd="0" destOrd="0" presId="urn:microsoft.com/office/officeart/2008/layout/VerticalCurvedList"/>
    <dgm:cxn modelId="{F5CC00E8-BB3C-4EDF-B8BF-8C42F4C05775}" type="presParOf" srcId="{30E25A74-A47D-4198-B9C6-29B343B021FD}" destId="{BF217DAD-D589-4C60-A2B7-206061CB9517}" srcOrd="3" destOrd="0" presId="urn:microsoft.com/office/officeart/2008/layout/VerticalCurvedList"/>
    <dgm:cxn modelId="{21CE0658-212E-4622-8A6A-748DB3DE1F3B}" type="presParOf" srcId="{30E25A74-A47D-4198-B9C6-29B343B021FD}" destId="{9C74F1CB-4540-40EF-A098-6DD3D3BF77B1}" srcOrd="4" destOrd="0" presId="urn:microsoft.com/office/officeart/2008/layout/VerticalCurvedList"/>
    <dgm:cxn modelId="{F3F2B06C-00AC-4F55-8A34-A602A98BEF14}" type="presParOf" srcId="{9C74F1CB-4540-40EF-A098-6DD3D3BF77B1}" destId="{A84E2FD9-A52A-40CE-8CE5-1CBA4A4C43C7}" srcOrd="0" destOrd="0" presId="urn:microsoft.com/office/officeart/2008/layout/VerticalCurvedList"/>
    <dgm:cxn modelId="{3825E305-C2BA-4335-B4E2-91C78A533865}" type="presParOf" srcId="{30E25A74-A47D-4198-B9C6-29B343B021FD}" destId="{2206FB50-CBBE-4A82-95B3-7E2DE30697A2}" srcOrd="5" destOrd="0" presId="urn:microsoft.com/office/officeart/2008/layout/VerticalCurvedList"/>
    <dgm:cxn modelId="{2D111D53-BCDF-4ED1-97EB-227742429FD6}" type="presParOf" srcId="{30E25A74-A47D-4198-B9C6-29B343B021FD}" destId="{685035A0-7D9D-4710-AC08-8CCF9FF55D6A}" srcOrd="6" destOrd="0" presId="urn:microsoft.com/office/officeart/2008/layout/VerticalCurvedList"/>
    <dgm:cxn modelId="{B1FBE677-F37C-4579-B415-2986D05FA9DE}" type="presParOf" srcId="{685035A0-7D9D-4710-AC08-8CCF9FF55D6A}" destId="{DDD05CD1-76E3-4758-9DB5-009E666DDB9F}" srcOrd="0" destOrd="0" presId="urn:microsoft.com/office/officeart/2008/layout/VerticalCurvedList"/>
    <dgm:cxn modelId="{E1177C8E-5C00-45FC-B278-0538B336ACF4}" type="presParOf" srcId="{30E25A74-A47D-4198-B9C6-29B343B021FD}" destId="{42BA2977-8591-4975-8DBA-DE3C5A5C39D0}" srcOrd="7" destOrd="0" presId="urn:microsoft.com/office/officeart/2008/layout/VerticalCurvedList"/>
    <dgm:cxn modelId="{503F379A-9091-470E-9747-635E1167596B}" type="presParOf" srcId="{30E25A74-A47D-4198-B9C6-29B343B021FD}" destId="{5794EE49-22BB-44B8-8387-609CDA641AF5}" srcOrd="8" destOrd="0" presId="urn:microsoft.com/office/officeart/2008/layout/VerticalCurvedList"/>
    <dgm:cxn modelId="{8DE08A01-F4CC-4C32-A0AD-CFD2B9738C6B}" type="presParOf" srcId="{5794EE49-22BB-44B8-8387-609CDA641AF5}" destId="{4E85CC09-8C43-4606-8BC8-5A1BFDB8917F}" srcOrd="0" destOrd="0" presId="urn:microsoft.com/office/officeart/2008/layout/VerticalCurvedList"/>
    <dgm:cxn modelId="{58CAFD42-C48C-42D3-B73D-342AAB8DCB11}" type="presParOf" srcId="{30E25A74-A47D-4198-B9C6-29B343B021FD}" destId="{19736C54-F1DD-4EDF-82F2-3BA163776A35}" srcOrd="9" destOrd="0" presId="urn:microsoft.com/office/officeart/2008/layout/VerticalCurvedList"/>
    <dgm:cxn modelId="{FBB05CCC-2D0A-4535-A64B-DD1129D59643}" type="presParOf" srcId="{30E25A74-A47D-4198-B9C6-29B343B021FD}" destId="{30D9DE7E-DED4-4F48-90D9-40E115D025EB}" srcOrd="10" destOrd="0" presId="urn:microsoft.com/office/officeart/2008/layout/VerticalCurvedList"/>
    <dgm:cxn modelId="{4FD8CEE9-3F77-4511-9AF7-CEB29351E5EF}" type="presParOf" srcId="{30D9DE7E-DED4-4F48-90D9-40E115D025EB}" destId="{F8F2AB9E-137F-4D92-9F2E-DA7FA2731034}" srcOrd="0" destOrd="0" presId="urn:microsoft.com/office/officeart/2008/layout/VerticalCurvedList"/>
    <dgm:cxn modelId="{9F0C541C-96D6-4EED-B027-390F36457304}" type="presParOf" srcId="{30E25A74-A47D-4198-B9C6-29B343B021FD}" destId="{EA512D19-6F52-4029-B702-C6F338C71CD5}" srcOrd="11" destOrd="0" presId="urn:microsoft.com/office/officeart/2008/layout/VerticalCurvedList"/>
    <dgm:cxn modelId="{45B7E53F-CB28-47EB-90DD-2F857EF905BC}" type="presParOf" srcId="{30E25A74-A47D-4198-B9C6-29B343B021FD}" destId="{9691C6B8-9DE5-4D6C-B972-3FBCB0273001}" srcOrd="12" destOrd="0" presId="urn:microsoft.com/office/officeart/2008/layout/VerticalCurvedList"/>
    <dgm:cxn modelId="{B370DB8E-7F4A-4A8D-8EF4-36E24F96049A}" type="presParOf" srcId="{9691C6B8-9DE5-4D6C-B972-3FBCB0273001}" destId="{980ACD59-8F07-413A-B91A-B3484F57A6D5}" srcOrd="0" destOrd="0" presId="urn:microsoft.com/office/officeart/2008/layout/VerticalCurvedList"/>
    <dgm:cxn modelId="{F636894A-9C24-4B34-B3F7-737A61149808}" type="presParOf" srcId="{30E25A74-A47D-4198-B9C6-29B343B021FD}" destId="{B08755FB-B23C-4DD7-B002-F395326D2D51}" srcOrd="13" destOrd="0" presId="urn:microsoft.com/office/officeart/2008/layout/VerticalCurvedList"/>
    <dgm:cxn modelId="{B669CBD5-05B7-4D3B-A0D4-3CC87F2E4E5D}" type="presParOf" srcId="{30E25A74-A47D-4198-B9C6-29B343B021FD}" destId="{73C5793F-F559-4934-ABD8-A62338C2F24F}" srcOrd="14" destOrd="0" presId="urn:microsoft.com/office/officeart/2008/layout/VerticalCurvedList"/>
    <dgm:cxn modelId="{2AAFF564-FB31-4FFE-9F3B-4F0ECF9168F9}" type="presParOf" srcId="{73C5793F-F559-4934-ABD8-A62338C2F24F}" destId="{45D3DB86-0D62-444D-9BFB-74C57C2E67E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796B70-D7FE-4BB5-8B85-869B730E2C69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A04846-1610-4D16-89F1-DD49810D0AC1}">
      <dgm:prSet phldrT="[Текст]" custT="1"/>
      <dgm:spPr>
        <a:solidFill>
          <a:srgbClr val="0000FF"/>
        </a:solidFill>
      </dgm:spPr>
      <dgm:t>
        <a:bodyPr/>
        <a:lstStyle/>
        <a:p>
          <a:r>
            <a:rPr lang="ru-RU" sz="1800" dirty="0" smtClean="0"/>
            <a:t>Результаты актуализации базы и выявления объектов, не вовлеченных в налоговый оборот (за 2016 по 1 полугодие 2019)</a:t>
          </a:r>
          <a:endParaRPr lang="ru-RU" sz="1800" dirty="0"/>
        </a:p>
      </dgm:t>
    </dgm:pt>
    <dgm:pt modelId="{30C23515-AFD7-41D2-B28B-6DBE0CC0987C}" type="parTrans" cxnId="{63A3EBF3-9C5F-4B4A-A8BA-3C6BADDE2016}">
      <dgm:prSet/>
      <dgm:spPr/>
      <dgm:t>
        <a:bodyPr/>
        <a:lstStyle/>
        <a:p>
          <a:endParaRPr lang="ru-RU"/>
        </a:p>
      </dgm:t>
    </dgm:pt>
    <dgm:pt modelId="{F9FF0465-3A9E-4EC8-AE70-B0C9FAC3EB34}" type="sibTrans" cxnId="{63A3EBF3-9C5F-4B4A-A8BA-3C6BADDE2016}">
      <dgm:prSet/>
      <dgm:spPr/>
      <dgm:t>
        <a:bodyPr/>
        <a:lstStyle/>
        <a:p>
          <a:endParaRPr lang="ru-RU"/>
        </a:p>
      </dgm:t>
    </dgm:pt>
    <dgm:pt modelId="{5B42A343-9A49-41FC-84F1-FFB7DC3D8C8D}">
      <dgm:prSet phldrT="[Текст]" custT="1"/>
      <dgm:spPr>
        <a:solidFill>
          <a:srgbClr val="FFCCFF">
            <a:alpha val="89804"/>
          </a:srgbClr>
        </a:solidFill>
        <a:ln>
          <a:solidFill>
            <a:srgbClr val="CC00CC">
              <a:alpha val="89804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2336</a:t>
          </a:r>
          <a:r>
            <a:rPr lang="ru-RU" sz="1400" dirty="0" smtClean="0"/>
            <a:t> земельным участкам уточнены сведения о зарегистрированных правах после смерти собственников</a:t>
          </a:r>
          <a:endParaRPr lang="ru-RU" sz="1400" dirty="0"/>
        </a:p>
      </dgm:t>
    </dgm:pt>
    <dgm:pt modelId="{B4B4D267-5DF0-4E2B-B788-D0143BE2865E}" type="parTrans" cxnId="{DDE29894-85A8-4896-A757-7F9F68A813ED}">
      <dgm:prSet/>
      <dgm:spPr/>
      <dgm:t>
        <a:bodyPr/>
        <a:lstStyle/>
        <a:p>
          <a:endParaRPr lang="ru-RU"/>
        </a:p>
      </dgm:t>
    </dgm:pt>
    <dgm:pt modelId="{2C8D2B9C-B91B-438A-9A55-2E1C88E774A7}" type="sibTrans" cxnId="{DDE29894-85A8-4896-A757-7F9F68A813ED}">
      <dgm:prSet/>
      <dgm:spPr/>
      <dgm:t>
        <a:bodyPr/>
        <a:lstStyle/>
        <a:p>
          <a:endParaRPr lang="ru-RU"/>
        </a:p>
      </dgm:t>
    </dgm:pt>
    <dgm:pt modelId="{66C06AE3-2DF7-4B6E-B189-1DFE25A03738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509</a:t>
          </a:r>
          <a:r>
            <a:rPr lang="ru-RU" sz="1400" dirty="0" smtClean="0"/>
            <a:t> земельным участкам и </a:t>
          </a:r>
          <a:r>
            <a:rPr lang="ru-RU" sz="1400" b="1" dirty="0" smtClean="0"/>
            <a:t>7176</a:t>
          </a:r>
          <a:r>
            <a:rPr lang="ru-RU" sz="1400" dirty="0" smtClean="0"/>
            <a:t> объектам недвижимости уточнены сведения о правообладателях, сведения о регистрации прав по которым отсутствовали в ЕГРН</a:t>
          </a:r>
          <a:endParaRPr lang="ru-RU" sz="1400" dirty="0"/>
        </a:p>
      </dgm:t>
    </dgm:pt>
    <dgm:pt modelId="{00C88413-E0A8-4D1D-ACD8-69BE67667142}" type="parTrans" cxnId="{42C4E9DF-234C-4A92-91E8-F9AC5119FBF2}">
      <dgm:prSet/>
      <dgm:spPr/>
      <dgm:t>
        <a:bodyPr/>
        <a:lstStyle/>
        <a:p>
          <a:endParaRPr lang="ru-RU"/>
        </a:p>
      </dgm:t>
    </dgm:pt>
    <dgm:pt modelId="{DDFD6CEC-59B1-4709-8B59-8B42963B60DB}" type="sibTrans" cxnId="{42C4E9DF-234C-4A92-91E8-F9AC5119FBF2}">
      <dgm:prSet/>
      <dgm:spPr/>
      <dgm:t>
        <a:bodyPr/>
        <a:lstStyle/>
        <a:p>
          <a:endParaRPr lang="ru-RU"/>
        </a:p>
      </dgm:t>
    </dgm:pt>
    <dgm:pt modelId="{7F748A28-ED57-4E57-BC02-68BEB16E1863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1668</a:t>
          </a:r>
          <a:r>
            <a:rPr lang="ru-RU" sz="1400" dirty="0" smtClean="0"/>
            <a:t> земельным участкам и </a:t>
          </a:r>
          <a:r>
            <a:rPr lang="ru-RU" sz="1400" b="1" dirty="0" smtClean="0"/>
            <a:t>27719 </a:t>
          </a:r>
          <a:r>
            <a:rPr lang="ru-RU" sz="1400" dirty="0" smtClean="0"/>
            <a:t>объектам недвижимости уточнены сведения о кадастровой стоимости</a:t>
          </a:r>
          <a:endParaRPr lang="ru-RU" sz="1400" dirty="0"/>
        </a:p>
      </dgm:t>
    </dgm:pt>
    <dgm:pt modelId="{91DD4968-BD2A-4AC8-ACE9-3816223FA742}" type="parTrans" cxnId="{0D832A41-4CE5-4246-AE43-ED98428DBD3D}">
      <dgm:prSet/>
      <dgm:spPr/>
      <dgm:t>
        <a:bodyPr/>
        <a:lstStyle/>
        <a:p>
          <a:endParaRPr lang="ru-RU"/>
        </a:p>
      </dgm:t>
    </dgm:pt>
    <dgm:pt modelId="{C6F17C5A-4B74-4EA9-A4CA-050EBFFDF918}" type="sibTrans" cxnId="{0D832A41-4CE5-4246-AE43-ED98428DBD3D}">
      <dgm:prSet/>
      <dgm:spPr/>
      <dgm:t>
        <a:bodyPr/>
        <a:lstStyle/>
        <a:p>
          <a:endParaRPr lang="ru-RU"/>
        </a:p>
      </dgm:t>
    </dgm:pt>
    <dgm:pt modelId="{186E2795-6468-4577-8F5C-79027CCDF9D0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369 </a:t>
          </a:r>
          <a:r>
            <a:rPr lang="ru-RU" sz="1400" dirty="0" smtClean="0"/>
            <a:t>объектам недвижимости уточнены сведения о площади</a:t>
          </a:r>
          <a:endParaRPr lang="ru-RU" sz="1400" dirty="0"/>
        </a:p>
      </dgm:t>
    </dgm:pt>
    <dgm:pt modelId="{29FB6B5F-BA59-4267-8235-A25DBBF84BB2}" type="parTrans" cxnId="{1EB5AEAF-65A8-4F1B-8AD9-E4C9C8A68B1A}">
      <dgm:prSet/>
      <dgm:spPr/>
      <dgm:t>
        <a:bodyPr/>
        <a:lstStyle/>
        <a:p>
          <a:endParaRPr lang="ru-RU"/>
        </a:p>
      </dgm:t>
    </dgm:pt>
    <dgm:pt modelId="{A145D0D1-CCED-48DB-936D-6CE3C84C832D}" type="sibTrans" cxnId="{1EB5AEAF-65A8-4F1B-8AD9-E4C9C8A68B1A}">
      <dgm:prSet/>
      <dgm:spPr/>
      <dgm:t>
        <a:bodyPr/>
        <a:lstStyle/>
        <a:p>
          <a:endParaRPr lang="ru-RU"/>
        </a:p>
      </dgm:t>
    </dgm:pt>
    <dgm:pt modelId="{B3BD2D45-9E72-40E9-B7EF-DAE039689653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3394</a:t>
          </a:r>
          <a:r>
            <a:rPr lang="ru-RU" sz="1400" dirty="0" smtClean="0"/>
            <a:t> земельным участкам и </a:t>
          </a:r>
          <a:r>
            <a:rPr lang="ru-RU" sz="1400" b="1" dirty="0" smtClean="0"/>
            <a:t>138388 </a:t>
          </a:r>
          <a:r>
            <a:rPr lang="ru-RU" sz="1400" dirty="0" smtClean="0"/>
            <a:t>объектам недвижимости  уточнены адресные характеристики</a:t>
          </a:r>
          <a:endParaRPr lang="ru-RU" sz="1400" dirty="0"/>
        </a:p>
      </dgm:t>
    </dgm:pt>
    <dgm:pt modelId="{6F9152B1-C9D6-46A3-B6E7-0C0D39C322F9}" type="parTrans" cxnId="{31CBB518-0BA6-4898-9D17-5A79AAF6CAD7}">
      <dgm:prSet/>
      <dgm:spPr/>
      <dgm:t>
        <a:bodyPr/>
        <a:lstStyle/>
        <a:p>
          <a:endParaRPr lang="ru-RU"/>
        </a:p>
      </dgm:t>
    </dgm:pt>
    <dgm:pt modelId="{305E33E0-F130-40C2-9C03-D64D1BDD30CF}" type="sibTrans" cxnId="{31CBB518-0BA6-4898-9D17-5A79AAF6CAD7}">
      <dgm:prSet/>
      <dgm:spPr/>
      <dgm:t>
        <a:bodyPr/>
        <a:lstStyle/>
        <a:p>
          <a:endParaRPr lang="ru-RU"/>
        </a:p>
      </dgm:t>
    </dgm:pt>
    <dgm:pt modelId="{9376ACA4-811E-4388-8685-42266F61A1E9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20359 </a:t>
          </a:r>
          <a:r>
            <a:rPr lang="ru-RU" sz="1400" dirty="0" smtClean="0"/>
            <a:t>объектам недвижимости уточнены данные о  видах объектов недвижимости («машино-место», «гараж», «гаражный бокс», «хозяйственные строения и сооружения, площадь которых не превышает 50 квадратных метров»)</a:t>
          </a:r>
          <a:endParaRPr lang="ru-RU" sz="1400" dirty="0"/>
        </a:p>
      </dgm:t>
    </dgm:pt>
    <dgm:pt modelId="{D4E3B3B9-26D6-4716-A1DF-F01434CA9E5D}" type="parTrans" cxnId="{5EA85068-5661-469E-8BA4-C7C8C838FF6A}">
      <dgm:prSet/>
      <dgm:spPr/>
      <dgm:t>
        <a:bodyPr/>
        <a:lstStyle/>
        <a:p>
          <a:endParaRPr lang="ru-RU"/>
        </a:p>
      </dgm:t>
    </dgm:pt>
    <dgm:pt modelId="{87123F8A-9CCA-4851-A850-B598C83ACCE1}" type="sibTrans" cxnId="{5EA85068-5661-469E-8BA4-C7C8C838FF6A}">
      <dgm:prSet/>
      <dgm:spPr/>
      <dgm:t>
        <a:bodyPr/>
        <a:lstStyle/>
        <a:p>
          <a:endParaRPr lang="ru-RU"/>
        </a:p>
      </dgm:t>
    </dgm:pt>
    <dgm:pt modelId="{6D8D414A-14A2-40F6-9474-5B76F9825116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b="1" dirty="0" smtClean="0"/>
            <a:t>41</a:t>
          </a:r>
          <a:r>
            <a:rPr lang="ru-RU" sz="1400" dirty="0" smtClean="0"/>
            <a:t> объект недвижимого имущества из 964 предложенных был включен в Перечень </a:t>
          </a:r>
          <a:endParaRPr lang="ru-RU" sz="1400" dirty="0"/>
        </a:p>
      </dgm:t>
    </dgm:pt>
    <dgm:pt modelId="{4C8A2EDB-70D2-4E6F-A45A-54F9ADB147BD}" type="parTrans" cxnId="{0400FF84-68FE-4E00-98A8-57821237218A}">
      <dgm:prSet/>
      <dgm:spPr/>
      <dgm:t>
        <a:bodyPr/>
        <a:lstStyle/>
        <a:p>
          <a:endParaRPr lang="ru-RU"/>
        </a:p>
      </dgm:t>
    </dgm:pt>
    <dgm:pt modelId="{B49E4260-7798-4EFE-B4E9-7EA5C421CA59}" type="sibTrans" cxnId="{0400FF84-68FE-4E00-98A8-57821237218A}">
      <dgm:prSet/>
      <dgm:spPr/>
      <dgm:t>
        <a:bodyPr/>
        <a:lstStyle/>
        <a:p>
          <a:endParaRPr lang="ru-RU"/>
        </a:p>
      </dgm:t>
    </dgm:pt>
    <dgm:pt modelId="{F2D792B6-75ED-4DDA-8CCF-20D7D7837406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217</a:t>
          </a:r>
          <a:r>
            <a:rPr lang="ru-RU" sz="1400" dirty="0" smtClean="0"/>
            <a:t> земельным участкам сельскохозяйственного производства, используемые не по целевому назначению уточнена налоговая ставка как для «прочих земельных участков»</a:t>
          </a:r>
          <a:endParaRPr lang="ru-RU" sz="1400" dirty="0"/>
        </a:p>
      </dgm:t>
    </dgm:pt>
    <dgm:pt modelId="{1D110433-65F9-4576-91B2-6D505078BAC7}" type="parTrans" cxnId="{25B26203-B380-4C5D-B04E-D4EABEA4C0A5}">
      <dgm:prSet/>
      <dgm:spPr/>
      <dgm:t>
        <a:bodyPr/>
        <a:lstStyle/>
        <a:p>
          <a:endParaRPr lang="ru-RU"/>
        </a:p>
      </dgm:t>
    </dgm:pt>
    <dgm:pt modelId="{3AE49D40-1346-4FDF-BD99-BB4319872DD9}" type="sibTrans" cxnId="{25B26203-B380-4C5D-B04E-D4EABEA4C0A5}">
      <dgm:prSet/>
      <dgm:spPr/>
      <dgm:t>
        <a:bodyPr/>
        <a:lstStyle/>
        <a:p>
          <a:endParaRPr lang="ru-RU"/>
        </a:p>
      </dgm:t>
    </dgm:pt>
    <dgm:pt modelId="{8E2EED85-6132-4664-A1AD-62039172D766}">
      <dgm:prSet phldrT="[Текст]" custT="1"/>
      <dgm:spPr>
        <a:solidFill>
          <a:srgbClr val="FFCCFF"/>
        </a:solidFill>
        <a:ln>
          <a:solidFill>
            <a:srgbClr val="CC00CC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 </a:t>
          </a:r>
          <a:r>
            <a:rPr lang="ru-RU" sz="1400" b="1" dirty="0" smtClean="0">
              <a:solidFill>
                <a:schemeClr val="tx1"/>
              </a:solidFill>
            </a:rPr>
            <a:t>1633</a:t>
          </a:r>
          <a:r>
            <a:rPr lang="ru-RU" sz="1400" dirty="0" smtClean="0">
              <a:solidFill>
                <a:schemeClr val="tx1"/>
              </a:solidFill>
            </a:rPr>
            <a:t> земельным участкам уточнены сведения по применению повышающих коэффициентов при расчете земельного налога в соответствии с п. 15 и 16 статьи 396 НК</a:t>
          </a:r>
          <a:endParaRPr lang="ru-RU" sz="1400" dirty="0">
            <a:solidFill>
              <a:schemeClr val="tx1"/>
            </a:solidFill>
          </a:endParaRPr>
        </a:p>
      </dgm:t>
    </dgm:pt>
    <dgm:pt modelId="{C0E05470-8D26-4AF9-B06A-EFBD07526064}" type="sibTrans" cxnId="{3850BB30-2956-4AF6-8120-6AC1905F3C8B}">
      <dgm:prSet/>
      <dgm:spPr/>
      <dgm:t>
        <a:bodyPr/>
        <a:lstStyle/>
        <a:p>
          <a:endParaRPr lang="ru-RU"/>
        </a:p>
      </dgm:t>
    </dgm:pt>
    <dgm:pt modelId="{D4121C01-23F7-410B-9E50-CFE26E102B6F}" type="parTrans" cxnId="{3850BB30-2956-4AF6-8120-6AC1905F3C8B}">
      <dgm:prSet/>
      <dgm:spPr/>
      <dgm:t>
        <a:bodyPr/>
        <a:lstStyle/>
        <a:p>
          <a:endParaRPr lang="ru-RU"/>
        </a:p>
      </dgm:t>
    </dgm:pt>
    <dgm:pt modelId="{834C2FAD-2AE0-466F-AEAE-1728387F7BFB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5632</a:t>
          </a:r>
          <a:r>
            <a:rPr lang="ru-RU" sz="1400" dirty="0" smtClean="0"/>
            <a:t> земельным участкам и </a:t>
          </a:r>
          <a:r>
            <a:rPr lang="ru-RU" sz="1400" b="1" dirty="0" smtClean="0"/>
            <a:t>279</a:t>
          </a:r>
          <a:r>
            <a:rPr lang="ru-RU" sz="1400" dirty="0" smtClean="0"/>
            <a:t> объектам недвижимости уточнена дата начала применения кадастровой стоимости</a:t>
          </a:r>
          <a:endParaRPr lang="ru-RU" sz="1400" dirty="0"/>
        </a:p>
      </dgm:t>
    </dgm:pt>
    <dgm:pt modelId="{3E814D22-DB42-469E-810E-2CF4C5B2786B}" type="parTrans" cxnId="{37EF810E-206E-469D-8B49-74F7DB84F5C4}">
      <dgm:prSet/>
      <dgm:spPr/>
      <dgm:t>
        <a:bodyPr/>
        <a:lstStyle/>
        <a:p>
          <a:endParaRPr lang="ru-RU"/>
        </a:p>
      </dgm:t>
    </dgm:pt>
    <dgm:pt modelId="{268F8CCB-E7F5-436F-8ECE-C16137D3E529}" type="sibTrans" cxnId="{37EF810E-206E-469D-8B49-74F7DB84F5C4}">
      <dgm:prSet/>
      <dgm:spPr/>
      <dgm:t>
        <a:bodyPr/>
        <a:lstStyle/>
        <a:p>
          <a:endParaRPr lang="ru-RU"/>
        </a:p>
      </dgm:t>
    </dgm:pt>
    <dgm:pt modelId="{CE2F8AC7-53C9-4984-A45C-827026D37B1F}">
      <dgm:prSet phldrT="[Текст]" custT="1"/>
      <dgm:spPr>
        <a:solidFill>
          <a:srgbClr val="FFCCFF">
            <a:alpha val="90000"/>
          </a:srgbClr>
        </a:solidFill>
        <a:ln>
          <a:solidFill>
            <a:srgbClr val="CC00CC">
              <a:alpha val="90000"/>
            </a:srgbClr>
          </a:solidFill>
        </a:ln>
      </dgm:spPr>
      <dgm:t>
        <a:bodyPr/>
        <a:lstStyle/>
        <a:p>
          <a:r>
            <a:rPr lang="ru-RU" sz="1400" dirty="0" smtClean="0"/>
            <a:t>по </a:t>
          </a:r>
          <a:r>
            <a:rPr lang="ru-RU" sz="1400" b="1" dirty="0" smtClean="0"/>
            <a:t>6497</a:t>
          </a:r>
          <a:r>
            <a:rPr lang="ru-RU" sz="1400" dirty="0" smtClean="0"/>
            <a:t> земельным участкам уточнены сведения о категории земель и (или) виде разрешенного использования</a:t>
          </a:r>
          <a:endParaRPr lang="ru-RU" sz="1400" dirty="0"/>
        </a:p>
      </dgm:t>
    </dgm:pt>
    <dgm:pt modelId="{B76F1E4E-84E0-41BF-9993-EF16638FBC15}" type="parTrans" cxnId="{E510E4BB-CB1A-430E-A327-6B2869F79CD1}">
      <dgm:prSet/>
      <dgm:spPr/>
      <dgm:t>
        <a:bodyPr/>
        <a:lstStyle/>
        <a:p>
          <a:endParaRPr lang="ru-RU"/>
        </a:p>
      </dgm:t>
    </dgm:pt>
    <dgm:pt modelId="{6ACE50FF-DD49-445C-986A-636803A2B07E}" type="sibTrans" cxnId="{E510E4BB-CB1A-430E-A327-6B2869F79CD1}">
      <dgm:prSet/>
      <dgm:spPr/>
      <dgm:t>
        <a:bodyPr/>
        <a:lstStyle/>
        <a:p>
          <a:endParaRPr lang="ru-RU"/>
        </a:p>
      </dgm:t>
    </dgm:pt>
    <dgm:pt modelId="{2DA3C8EE-4942-4187-8A78-17C654B8AD1D}" type="pres">
      <dgm:prSet presAssocID="{85796B70-D7FE-4BB5-8B85-869B730E2C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E399D4-7D4B-48A5-9A9F-C891D1973F6E}" type="pres">
      <dgm:prSet presAssocID="{F5A04846-1610-4D16-89F1-DD49810D0AC1}" presName="vertFlow" presStyleCnt="0"/>
      <dgm:spPr/>
    </dgm:pt>
    <dgm:pt modelId="{9F91541D-7B25-4A5B-B7B4-7F807A753DC7}" type="pres">
      <dgm:prSet presAssocID="{F5A04846-1610-4D16-89F1-DD49810D0AC1}" presName="header" presStyleLbl="node1" presStyleIdx="0" presStyleCnt="2" custScaleX="178924" custScaleY="153017" custLinFactNeighborX="-13388" custLinFactNeighborY="-1082"/>
      <dgm:spPr/>
      <dgm:t>
        <a:bodyPr/>
        <a:lstStyle/>
        <a:p>
          <a:endParaRPr lang="ru-RU"/>
        </a:p>
      </dgm:t>
    </dgm:pt>
    <dgm:pt modelId="{A5B7CA7E-5C57-45AB-AC4F-4C04F2B2F3BC}" type="pres">
      <dgm:prSet presAssocID="{B4B4D267-5DF0-4E2B-B788-D0143BE2865E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E5ECA084-C224-49FA-87E1-9C56D782E422}" type="pres">
      <dgm:prSet presAssocID="{5B42A343-9A49-41FC-84F1-FFB7DC3D8C8D}" presName="child" presStyleLbl="alignAccFollowNode1" presStyleIdx="0" presStyleCnt="10" custScaleX="150596" custLinFactNeighborX="-12037" custLinFactNeighborY="-122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62192-7F67-474E-A96E-009C0E4084CB}" type="pres">
      <dgm:prSet presAssocID="{2C8D2B9C-B91B-438A-9A55-2E1C88E774A7}" presName="sibTrans" presStyleLbl="sibTrans2D1" presStyleIdx="1" presStyleCnt="10"/>
      <dgm:spPr/>
      <dgm:t>
        <a:bodyPr/>
        <a:lstStyle/>
        <a:p>
          <a:endParaRPr lang="ru-RU"/>
        </a:p>
      </dgm:t>
    </dgm:pt>
    <dgm:pt modelId="{08823B80-9355-43F3-8F06-5530EF3A0F72}" type="pres">
      <dgm:prSet presAssocID="{66C06AE3-2DF7-4B6E-B189-1DFE25A03738}" presName="child" presStyleLbl="alignAccFollowNode1" presStyleIdx="1" presStyleCnt="10" custScaleX="145757" custScaleY="195372" custLinFactNeighborX="-14456" custLinFactNeighborY="-36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E7DFF-5CBC-4314-80CB-FFF0F5322204}" type="pres">
      <dgm:prSet presAssocID="{DDFD6CEC-59B1-4709-8B59-8B42963B60DB}" presName="sibTrans" presStyleLbl="sibTrans2D1" presStyleIdx="2" presStyleCnt="10"/>
      <dgm:spPr/>
      <dgm:t>
        <a:bodyPr/>
        <a:lstStyle/>
        <a:p>
          <a:endParaRPr lang="ru-RU"/>
        </a:p>
      </dgm:t>
    </dgm:pt>
    <dgm:pt modelId="{CF5C5F8D-6B8F-4152-8A41-E24B0655EDBE}" type="pres">
      <dgm:prSet presAssocID="{7F748A28-ED57-4E57-BC02-68BEB16E1863}" presName="child" presStyleLbl="alignAccFollowNode1" presStyleIdx="2" presStyleCnt="10" custScaleX="151004" custLinFactNeighborX="-14708" custLinFactNeighborY="281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0A1C4-30F6-410E-90B0-E623C12C2499}" type="pres">
      <dgm:prSet presAssocID="{C6F17C5A-4B74-4EA9-A4CA-050EBFFDF918}" presName="sibTrans" presStyleLbl="sibTrans2D1" presStyleIdx="3" presStyleCnt="10"/>
      <dgm:spPr/>
      <dgm:t>
        <a:bodyPr/>
        <a:lstStyle/>
        <a:p>
          <a:endParaRPr lang="ru-RU"/>
        </a:p>
      </dgm:t>
    </dgm:pt>
    <dgm:pt modelId="{7A23336A-0A26-4C10-AA54-445C44A9E4B0}" type="pres">
      <dgm:prSet presAssocID="{186E2795-6468-4577-8F5C-79027CCDF9D0}" presName="child" presStyleLbl="alignAccFollowNode1" presStyleIdx="3" presStyleCnt="10" custScaleX="147999" custLinFactNeighborX="-13335" custLinFactNeighborY="367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806B0-EFC3-435D-937E-B82E16AF5383}" type="pres">
      <dgm:prSet presAssocID="{A145D0D1-CCED-48DB-936D-6CE3C84C832D}" presName="sibTrans" presStyleLbl="sibTrans2D1" presStyleIdx="4" presStyleCnt="10"/>
      <dgm:spPr/>
      <dgm:t>
        <a:bodyPr/>
        <a:lstStyle/>
        <a:p>
          <a:endParaRPr lang="ru-RU"/>
        </a:p>
      </dgm:t>
    </dgm:pt>
    <dgm:pt modelId="{934B1334-AE08-4EBF-AD22-B3FDCA4CD865}" type="pres">
      <dgm:prSet presAssocID="{B3BD2D45-9E72-40E9-B7EF-DAE039689653}" presName="child" presStyleLbl="alignAccFollowNode1" presStyleIdx="4" presStyleCnt="10" custScaleX="146546" custLinFactNeighborX="-14062" custLinFactNeighborY="453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8DF05-AB39-4EFF-A938-08449E257B91}" type="pres">
      <dgm:prSet presAssocID="{F5A04846-1610-4D16-89F1-DD49810D0AC1}" presName="hSp" presStyleCnt="0"/>
      <dgm:spPr/>
    </dgm:pt>
    <dgm:pt modelId="{1639F337-FC8F-4DD0-AD8B-49AF7518B224}" type="pres">
      <dgm:prSet presAssocID="{8E2EED85-6132-4664-A1AD-62039172D766}" presName="vertFlow" presStyleCnt="0"/>
      <dgm:spPr/>
    </dgm:pt>
    <dgm:pt modelId="{A769F4B5-56B7-4E64-9558-390EB7659905}" type="pres">
      <dgm:prSet presAssocID="{8E2EED85-6132-4664-A1AD-62039172D766}" presName="header" presStyleLbl="node1" presStyleIdx="1" presStyleCnt="2" custScaleX="182230" custScaleY="172796"/>
      <dgm:spPr/>
      <dgm:t>
        <a:bodyPr/>
        <a:lstStyle/>
        <a:p>
          <a:endParaRPr lang="ru-RU"/>
        </a:p>
      </dgm:t>
    </dgm:pt>
    <dgm:pt modelId="{F81F9DFA-F83A-4D1D-BB31-F9899B91A9C4}" type="pres">
      <dgm:prSet presAssocID="{D4E3B3B9-26D6-4716-A1DF-F01434CA9E5D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579AD1CA-47B7-4A30-924F-1D4E248951B8}" type="pres">
      <dgm:prSet presAssocID="{9376ACA4-811E-4388-8685-42266F61A1E9}" presName="child" presStyleLbl="alignAccFollowNode1" presStyleIdx="5" presStyleCnt="10" custScaleX="179481" custScaleY="177747" custLinFactNeighborX="334" custLinFactNeighborY="-133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8F423-EB67-453A-B8A6-AD165620F4E3}" type="pres">
      <dgm:prSet presAssocID="{87123F8A-9CCA-4851-A850-B598C83ACCE1}" presName="sibTrans" presStyleLbl="sibTrans2D1" presStyleIdx="6" presStyleCnt="10"/>
      <dgm:spPr/>
      <dgm:t>
        <a:bodyPr/>
        <a:lstStyle/>
        <a:p>
          <a:endParaRPr lang="ru-RU"/>
        </a:p>
      </dgm:t>
    </dgm:pt>
    <dgm:pt modelId="{36AD01D5-7022-48E4-BDAF-BFB7DBA42BC4}" type="pres">
      <dgm:prSet presAssocID="{6D8D414A-14A2-40F6-9474-5B76F9825116}" presName="child" presStyleLbl="alignAccFollowNode1" presStyleIdx="6" presStyleCnt="10" custScaleX="1788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00F2F-DC39-416F-92DD-456B5E4290C9}" type="pres">
      <dgm:prSet presAssocID="{B49E4260-7798-4EFE-B4E9-7EA5C421CA59}" presName="sibTrans" presStyleLbl="sibTrans2D1" presStyleIdx="7" presStyleCnt="10"/>
      <dgm:spPr/>
      <dgm:t>
        <a:bodyPr/>
        <a:lstStyle/>
        <a:p>
          <a:endParaRPr lang="ru-RU"/>
        </a:p>
      </dgm:t>
    </dgm:pt>
    <dgm:pt modelId="{7FFB1036-2368-4377-B17B-9BFDF3D465A4}" type="pres">
      <dgm:prSet presAssocID="{F2D792B6-75ED-4DDA-8CCF-20D7D7837406}" presName="child" presStyleLbl="alignAccFollowNode1" presStyleIdx="7" presStyleCnt="10" custScaleX="178813" custScaleY="1514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ED2F9-11A0-48D4-ABFC-84547A0E0461}" type="pres">
      <dgm:prSet presAssocID="{3AE49D40-1346-4FDF-BD99-BB4319872DD9}" presName="sibTrans" presStyleLbl="sibTrans2D1" presStyleIdx="8" presStyleCnt="10"/>
      <dgm:spPr/>
      <dgm:t>
        <a:bodyPr/>
        <a:lstStyle/>
        <a:p>
          <a:endParaRPr lang="ru-RU"/>
        </a:p>
      </dgm:t>
    </dgm:pt>
    <dgm:pt modelId="{04D0C499-5247-46CC-9888-AE7D3C814BFA}" type="pres">
      <dgm:prSet presAssocID="{834C2FAD-2AE0-466F-AEAE-1728387F7BFB}" presName="child" presStyleLbl="alignAccFollowNode1" presStyleIdx="8" presStyleCnt="10" custScaleX="178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6E502-1062-486C-B239-DECE955FAC56}" type="pres">
      <dgm:prSet presAssocID="{268F8CCB-E7F5-436F-8ECE-C16137D3E529}" presName="sibTrans" presStyleLbl="sibTrans2D1" presStyleIdx="9" presStyleCnt="10"/>
      <dgm:spPr/>
      <dgm:t>
        <a:bodyPr/>
        <a:lstStyle/>
        <a:p>
          <a:endParaRPr lang="ru-RU"/>
        </a:p>
      </dgm:t>
    </dgm:pt>
    <dgm:pt modelId="{9571D378-9616-47DC-A411-86F7B9CE65AB}" type="pres">
      <dgm:prSet presAssocID="{CE2F8AC7-53C9-4984-A45C-827026D37B1F}" presName="child" presStyleLbl="alignAccFollowNode1" presStyleIdx="9" presStyleCnt="10" custScaleX="178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5AEAF-65A8-4F1B-8AD9-E4C9C8A68B1A}" srcId="{F5A04846-1610-4D16-89F1-DD49810D0AC1}" destId="{186E2795-6468-4577-8F5C-79027CCDF9D0}" srcOrd="3" destOrd="0" parTransId="{29FB6B5F-BA59-4267-8235-A25DBBF84BB2}" sibTransId="{A145D0D1-CCED-48DB-936D-6CE3C84C832D}"/>
    <dgm:cxn modelId="{35CF3A84-261D-4782-8AAE-B51D71367964}" type="presOf" srcId="{D4E3B3B9-26D6-4716-A1DF-F01434CA9E5D}" destId="{F81F9DFA-F83A-4D1D-BB31-F9899B91A9C4}" srcOrd="0" destOrd="0" presId="urn:microsoft.com/office/officeart/2005/8/layout/lProcess1"/>
    <dgm:cxn modelId="{3850BB30-2956-4AF6-8120-6AC1905F3C8B}" srcId="{85796B70-D7FE-4BB5-8B85-869B730E2C69}" destId="{8E2EED85-6132-4664-A1AD-62039172D766}" srcOrd="1" destOrd="0" parTransId="{D4121C01-23F7-410B-9E50-CFE26E102B6F}" sibTransId="{C0E05470-8D26-4AF9-B06A-EFBD07526064}"/>
    <dgm:cxn modelId="{D4FDB87D-27BE-4262-8B0D-A5F86CA2DE13}" type="presOf" srcId="{F5A04846-1610-4D16-89F1-DD49810D0AC1}" destId="{9F91541D-7B25-4A5B-B7B4-7F807A753DC7}" srcOrd="0" destOrd="0" presId="urn:microsoft.com/office/officeart/2005/8/layout/lProcess1"/>
    <dgm:cxn modelId="{25B26203-B380-4C5D-B04E-D4EABEA4C0A5}" srcId="{8E2EED85-6132-4664-A1AD-62039172D766}" destId="{F2D792B6-75ED-4DDA-8CCF-20D7D7837406}" srcOrd="2" destOrd="0" parTransId="{1D110433-65F9-4576-91B2-6D505078BAC7}" sibTransId="{3AE49D40-1346-4FDF-BD99-BB4319872DD9}"/>
    <dgm:cxn modelId="{91F1228D-401D-4416-80FE-70E514FA41BC}" type="presOf" srcId="{6D8D414A-14A2-40F6-9474-5B76F9825116}" destId="{36AD01D5-7022-48E4-BDAF-BFB7DBA42BC4}" srcOrd="0" destOrd="0" presId="urn:microsoft.com/office/officeart/2005/8/layout/lProcess1"/>
    <dgm:cxn modelId="{9F3D0AC0-C19C-49E5-8B9D-0EBC542A70F6}" type="presOf" srcId="{85796B70-D7FE-4BB5-8B85-869B730E2C69}" destId="{2DA3C8EE-4942-4187-8A78-17C654B8AD1D}" srcOrd="0" destOrd="0" presId="urn:microsoft.com/office/officeart/2005/8/layout/lProcess1"/>
    <dgm:cxn modelId="{DDE29894-85A8-4896-A757-7F9F68A813ED}" srcId="{F5A04846-1610-4D16-89F1-DD49810D0AC1}" destId="{5B42A343-9A49-41FC-84F1-FFB7DC3D8C8D}" srcOrd="0" destOrd="0" parTransId="{B4B4D267-5DF0-4E2B-B788-D0143BE2865E}" sibTransId="{2C8D2B9C-B91B-438A-9A55-2E1C88E774A7}"/>
    <dgm:cxn modelId="{3F9D0C45-DAC3-44B8-9109-129547F335B2}" type="presOf" srcId="{F2D792B6-75ED-4DDA-8CCF-20D7D7837406}" destId="{7FFB1036-2368-4377-B17B-9BFDF3D465A4}" srcOrd="0" destOrd="0" presId="urn:microsoft.com/office/officeart/2005/8/layout/lProcess1"/>
    <dgm:cxn modelId="{37EF810E-206E-469D-8B49-74F7DB84F5C4}" srcId="{8E2EED85-6132-4664-A1AD-62039172D766}" destId="{834C2FAD-2AE0-466F-AEAE-1728387F7BFB}" srcOrd="3" destOrd="0" parTransId="{3E814D22-DB42-469E-810E-2CF4C5B2786B}" sibTransId="{268F8CCB-E7F5-436F-8ECE-C16137D3E529}"/>
    <dgm:cxn modelId="{78F8206A-4550-414F-9094-2B0F2F1D1D14}" type="presOf" srcId="{7F748A28-ED57-4E57-BC02-68BEB16E1863}" destId="{CF5C5F8D-6B8F-4152-8A41-E24B0655EDBE}" srcOrd="0" destOrd="0" presId="urn:microsoft.com/office/officeart/2005/8/layout/lProcess1"/>
    <dgm:cxn modelId="{B7EC68D2-6648-4657-85DA-269B6C9A907F}" type="presOf" srcId="{A145D0D1-CCED-48DB-936D-6CE3C84C832D}" destId="{44E806B0-EFC3-435D-937E-B82E16AF5383}" srcOrd="0" destOrd="0" presId="urn:microsoft.com/office/officeart/2005/8/layout/lProcess1"/>
    <dgm:cxn modelId="{F43D86A9-A041-4ADC-AE1E-0CEED3994D68}" type="presOf" srcId="{834C2FAD-2AE0-466F-AEAE-1728387F7BFB}" destId="{04D0C499-5247-46CC-9888-AE7D3C814BFA}" srcOrd="0" destOrd="0" presId="urn:microsoft.com/office/officeart/2005/8/layout/lProcess1"/>
    <dgm:cxn modelId="{42C4E9DF-234C-4A92-91E8-F9AC5119FBF2}" srcId="{F5A04846-1610-4D16-89F1-DD49810D0AC1}" destId="{66C06AE3-2DF7-4B6E-B189-1DFE25A03738}" srcOrd="1" destOrd="0" parTransId="{00C88413-E0A8-4D1D-ACD8-69BE67667142}" sibTransId="{DDFD6CEC-59B1-4709-8B59-8B42963B60DB}"/>
    <dgm:cxn modelId="{BAC5ECA0-AC7E-400A-9835-60FD44F8151C}" type="presOf" srcId="{CE2F8AC7-53C9-4984-A45C-827026D37B1F}" destId="{9571D378-9616-47DC-A411-86F7B9CE65AB}" srcOrd="0" destOrd="0" presId="urn:microsoft.com/office/officeart/2005/8/layout/lProcess1"/>
    <dgm:cxn modelId="{E510E4BB-CB1A-430E-A327-6B2869F79CD1}" srcId="{8E2EED85-6132-4664-A1AD-62039172D766}" destId="{CE2F8AC7-53C9-4984-A45C-827026D37B1F}" srcOrd="4" destOrd="0" parTransId="{B76F1E4E-84E0-41BF-9993-EF16638FBC15}" sibTransId="{6ACE50FF-DD49-445C-986A-636803A2B07E}"/>
    <dgm:cxn modelId="{35C3C7F3-C5F5-4A7B-A1A0-33CB6E9427FC}" type="presOf" srcId="{9376ACA4-811E-4388-8685-42266F61A1E9}" destId="{579AD1CA-47B7-4A30-924F-1D4E248951B8}" srcOrd="0" destOrd="0" presId="urn:microsoft.com/office/officeart/2005/8/layout/lProcess1"/>
    <dgm:cxn modelId="{0D832A41-4CE5-4246-AE43-ED98428DBD3D}" srcId="{F5A04846-1610-4D16-89F1-DD49810D0AC1}" destId="{7F748A28-ED57-4E57-BC02-68BEB16E1863}" srcOrd="2" destOrd="0" parTransId="{91DD4968-BD2A-4AC8-ACE9-3816223FA742}" sibTransId="{C6F17C5A-4B74-4EA9-A4CA-050EBFFDF918}"/>
    <dgm:cxn modelId="{D1C7374B-60A8-4BF6-8E15-41FEAF992042}" type="presOf" srcId="{8E2EED85-6132-4664-A1AD-62039172D766}" destId="{A769F4B5-56B7-4E64-9558-390EB7659905}" srcOrd="0" destOrd="0" presId="urn:microsoft.com/office/officeart/2005/8/layout/lProcess1"/>
    <dgm:cxn modelId="{63A3EBF3-9C5F-4B4A-A8BA-3C6BADDE2016}" srcId="{85796B70-D7FE-4BB5-8B85-869B730E2C69}" destId="{F5A04846-1610-4D16-89F1-DD49810D0AC1}" srcOrd="0" destOrd="0" parTransId="{30C23515-AFD7-41D2-B28B-6DBE0CC0987C}" sibTransId="{F9FF0465-3A9E-4EC8-AE70-B0C9FAC3EB34}"/>
    <dgm:cxn modelId="{5A254E55-1460-4EBB-9A00-45927F7D7651}" type="presOf" srcId="{C6F17C5A-4B74-4EA9-A4CA-050EBFFDF918}" destId="{8020A1C4-30F6-410E-90B0-E623C12C2499}" srcOrd="0" destOrd="0" presId="urn:microsoft.com/office/officeart/2005/8/layout/lProcess1"/>
    <dgm:cxn modelId="{ED2D54E1-C024-487A-B40E-A67E15902AC7}" type="presOf" srcId="{5B42A343-9A49-41FC-84F1-FFB7DC3D8C8D}" destId="{E5ECA084-C224-49FA-87E1-9C56D782E422}" srcOrd="0" destOrd="0" presId="urn:microsoft.com/office/officeart/2005/8/layout/lProcess1"/>
    <dgm:cxn modelId="{0400FF84-68FE-4E00-98A8-57821237218A}" srcId="{8E2EED85-6132-4664-A1AD-62039172D766}" destId="{6D8D414A-14A2-40F6-9474-5B76F9825116}" srcOrd="1" destOrd="0" parTransId="{4C8A2EDB-70D2-4E6F-A45A-54F9ADB147BD}" sibTransId="{B49E4260-7798-4EFE-B4E9-7EA5C421CA59}"/>
    <dgm:cxn modelId="{31CBB518-0BA6-4898-9D17-5A79AAF6CAD7}" srcId="{F5A04846-1610-4D16-89F1-DD49810D0AC1}" destId="{B3BD2D45-9E72-40E9-B7EF-DAE039689653}" srcOrd="4" destOrd="0" parTransId="{6F9152B1-C9D6-46A3-B6E7-0C0D39C322F9}" sibTransId="{305E33E0-F130-40C2-9C03-D64D1BDD30CF}"/>
    <dgm:cxn modelId="{1241564D-5C12-4A60-B126-A0DF69B733E3}" type="presOf" srcId="{B3BD2D45-9E72-40E9-B7EF-DAE039689653}" destId="{934B1334-AE08-4EBF-AD22-B3FDCA4CD865}" srcOrd="0" destOrd="0" presId="urn:microsoft.com/office/officeart/2005/8/layout/lProcess1"/>
    <dgm:cxn modelId="{CFBE68B6-E377-4914-9996-506D384A6942}" type="presOf" srcId="{186E2795-6468-4577-8F5C-79027CCDF9D0}" destId="{7A23336A-0A26-4C10-AA54-445C44A9E4B0}" srcOrd="0" destOrd="0" presId="urn:microsoft.com/office/officeart/2005/8/layout/lProcess1"/>
    <dgm:cxn modelId="{6918EE81-8E2D-4E16-9F35-2A6AECB9B943}" type="presOf" srcId="{B4B4D267-5DF0-4E2B-B788-D0143BE2865E}" destId="{A5B7CA7E-5C57-45AB-AC4F-4C04F2B2F3BC}" srcOrd="0" destOrd="0" presId="urn:microsoft.com/office/officeart/2005/8/layout/lProcess1"/>
    <dgm:cxn modelId="{F93B9FB7-00CB-45F0-94B0-BD9A6E1D5831}" type="presOf" srcId="{66C06AE3-2DF7-4B6E-B189-1DFE25A03738}" destId="{08823B80-9355-43F3-8F06-5530EF3A0F72}" srcOrd="0" destOrd="0" presId="urn:microsoft.com/office/officeart/2005/8/layout/lProcess1"/>
    <dgm:cxn modelId="{D2557BDF-23ED-431C-BB12-A38C4419B762}" type="presOf" srcId="{268F8CCB-E7F5-436F-8ECE-C16137D3E529}" destId="{4686E502-1062-486C-B239-DECE955FAC56}" srcOrd="0" destOrd="0" presId="urn:microsoft.com/office/officeart/2005/8/layout/lProcess1"/>
    <dgm:cxn modelId="{5EA85068-5661-469E-8BA4-C7C8C838FF6A}" srcId="{8E2EED85-6132-4664-A1AD-62039172D766}" destId="{9376ACA4-811E-4388-8685-42266F61A1E9}" srcOrd="0" destOrd="0" parTransId="{D4E3B3B9-26D6-4716-A1DF-F01434CA9E5D}" sibTransId="{87123F8A-9CCA-4851-A850-B598C83ACCE1}"/>
    <dgm:cxn modelId="{BB00B405-8B46-4C5D-80D3-3B5DC25212D8}" type="presOf" srcId="{87123F8A-9CCA-4851-A850-B598C83ACCE1}" destId="{FA08F423-EB67-453A-B8A6-AD165620F4E3}" srcOrd="0" destOrd="0" presId="urn:microsoft.com/office/officeart/2005/8/layout/lProcess1"/>
    <dgm:cxn modelId="{CF5A34F8-B0EE-40EE-B92B-C075EA5F4E44}" type="presOf" srcId="{3AE49D40-1346-4FDF-BD99-BB4319872DD9}" destId="{892ED2F9-11A0-48D4-ABFC-84547A0E0461}" srcOrd="0" destOrd="0" presId="urn:microsoft.com/office/officeart/2005/8/layout/lProcess1"/>
    <dgm:cxn modelId="{63CFF53F-1ABA-4C31-BAEA-1AFE33AC9FF6}" type="presOf" srcId="{2C8D2B9C-B91B-438A-9A55-2E1C88E774A7}" destId="{E0662192-7F67-474E-A96E-009C0E4084CB}" srcOrd="0" destOrd="0" presId="urn:microsoft.com/office/officeart/2005/8/layout/lProcess1"/>
    <dgm:cxn modelId="{DA45DD4A-5064-4517-AAD4-3A82EF7053E7}" type="presOf" srcId="{DDFD6CEC-59B1-4709-8B59-8B42963B60DB}" destId="{238E7DFF-5CBC-4314-80CB-FFF0F5322204}" srcOrd="0" destOrd="0" presId="urn:microsoft.com/office/officeart/2005/8/layout/lProcess1"/>
    <dgm:cxn modelId="{E421A48C-5944-4CDA-A95D-00BAE234FC79}" type="presOf" srcId="{B49E4260-7798-4EFE-B4E9-7EA5C421CA59}" destId="{7E500F2F-DC39-416F-92DD-456B5E4290C9}" srcOrd="0" destOrd="0" presId="urn:microsoft.com/office/officeart/2005/8/layout/lProcess1"/>
    <dgm:cxn modelId="{3CE549D7-D30B-47D7-97E5-0EFBC4DA91BD}" type="presParOf" srcId="{2DA3C8EE-4942-4187-8A78-17C654B8AD1D}" destId="{D3E399D4-7D4B-48A5-9A9F-C891D1973F6E}" srcOrd="0" destOrd="0" presId="urn:microsoft.com/office/officeart/2005/8/layout/lProcess1"/>
    <dgm:cxn modelId="{2DC7A249-1C66-4D1E-B57B-6A0C683C86EE}" type="presParOf" srcId="{D3E399D4-7D4B-48A5-9A9F-C891D1973F6E}" destId="{9F91541D-7B25-4A5B-B7B4-7F807A753DC7}" srcOrd="0" destOrd="0" presId="urn:microsoft.com/office/officeart/2005/8/layout/lProcess1"/>
    <dgm:cxn modelId="{81E4D090-2453-4400-830F-A780FB6F0D54}" type="presParOf" srcId="{D3E399D4-7D4B-48A5-9A9F-C891D1973F6E}" destId="{A5B7CA7E-5C57-45AB-AC4F-4C04F2B2F3BC}" srcOrd="1" destOrd="0" presId="urn:microsoft.com/office/officeart/2005/8/layout/lProcess1"/>
    <dgm:cxn modelId="{BEF09C40-C6EF-468F-B716-E18E1F4BA8F1}" type="presParOf" srcId="{D3E399D4-7D4B-48A5-9A9F-C891D1973F6E}" destId="{E5ECA084-C224-49FA-87E1-9C56D782E422}" srcOrd="2" destOrd="0" presId="urn:microsoft.com/office/officeart/2005/8/layout/lProcess1"/>
    <dgm:cxn modelId="{4AB23799-B0AD-4E7E-ADC4-3DBC30BEA6EB}" type="presParOf" srcId="{D3E399D4-7D4B-48A5-9A9F-C891D1973F6E}" destId="{E0662192-7F67-474E-A96E-009C0E4084CB}" srcOrd="3" destOrd="0" presId="urn:microsoft.com/office/officeart/2005/8/layout/lProcess1"/>
    <dgm:cxn modelId="{FF5E1F48-EF0E-4584-BA5F-31E382FDB8E7}" type="presParOf" srcId="{D3E399D4-7D4B-48A5-9A9F-C891D1973F6E}" destId="{08823B80-9355-43F3-8F06-5530EF3A0F72}" srcOrd="4" destOrd="0" presId="urn:microsoft.com/office/officeart/2005/8/layout/lProcess1"/>
    <dgm:cxn modelId="{92386F59-910A-4DAC-B86C-19AE18D9F10F}" type="presParOf" srcId="{D3E399D4-7D4B-48A5-9A9F-C891D1973F6E}" destId="{238E7DFF-5CBC-4314-80CB-FFF0F5322204}" srcOrd="5" destOrd="0" presId="urn:microsoft.com/office/officeart/2005/8/layout/lProcess1"/>
    <dgm:cxn modelId="{D8FE3C90-171D-4966-97E7-F4310FED9D1D}" type="presParOf" srcId="{D3E399D4-7D4B-48A5-9A9F-C891D1973F6E}" destId="{CF5C5F8D-6B8F-4152-8A41-E24B0655EDBE}" srcOrd="6" destOrd="0" presId="urn:microsoft.com/office/officeart/2005/8/layout/lProcess1"/>
    <dgm:cxn modelId="{6CC19D66-9AAB-4E6C-AB26-BD815EFEB05E}" type="presParOf" srcId="{D3E399D4-7D4B-48A5-9A9F-C891D1973F6E}" destId="{8020A1C4-30F6-410E-90B0-E623C12C2499}" srcOrd="7" destOrd="0" presId="urn:microsoft.com/office/officeart/2005/8/layout/lProcess1"/>
    <dgm:cxn modelId="{5F57E8CC-766E-427D-9047-7459638A69B9}" type="presParOf" srcId="{D3E399D4-7D4B-48A5-9A9F-C891D1973F6E}" destId="{7A23336A-0A26-4C10-AA54-445C44A9E4B0}" srcOrd="8" destOrd="0" presId="urn:microsoft.com/office/officeart/2005/8/layout/lProcess1"/>
    <dgm:cxn modelId="{A95C840E-7299-483C-997F-AF032462512E}" type="presParOf" srcId="{D3E399D4-7D4B-48A5-9A9F-C891D1973F6E}" destId="{44E806B0-EFC3-435D-937E-B82E16AF5383}" srcOrd="9" destOrd="0" presId="urn:microsoft.com/office/officeart/2005/8/layout/lProcess1"/>
    <dgm:cxn modelId="{4294367C-BC6D-423C-8E39-35AFC0274C15}" type="presParOf" srcId="{D3E399D4-7D4B-48A5-9A9F-C891D1973F6E}" destId="{934B1334-AE08-4EBF-AD22-B3FDCA4CD865}" srcOrd="10" destOrd="0" presId="urn:microsoft.com/office/officeart/2005/8/layout/lProcess1"/>
    <dgm:cxn modelId="{DFD57FC7-01FA-4078-A5B0-60C20915D59D}" type="presParOf" srcId="{2DA3C8EE-4942-4187-8A78-17C654B8AD1D}" destId="{7C58DF05-AB39-4EFF-A938-08449E257B91}" srcOrd="1" destOrd="0" presId="urn:microsoft.com/office/officeart/2005/8/layout/lProcess1"/>
    <dgm:cxn modelId="{44C380FE-8048-4329-B557-5C8F14E078AA}" type="presParOf" srcId="{2DA3C8EE-4942-4187-8A78-17C654B8AD1D}" destId="{1639F337-FC8F-4DD0-AD8B-49AF7518B224}" srcOrd="2" destOrd="0" presId="urn:microsoft.com/office/officeart/2005/8/layout/lProcess1"/>
    <dgm:cxn modelId="{2CBAEAA7-FE4D-4212-B1C5-95A0524924AD}" type="presParOf" srcId="{1639F337-FC8F-4DD0-AD8B-49AF7518B224}" destId="{A769F4B5-56B7-4E64-9558-390EB7659905}" srcOrd="0" destOrd="0" presId="urn:microsoft.com/office/officeart/2005/8/layout/lProcess1"/>
    <dgm:cxn modelId="{2917F353-5FD2-47D8-9B67-71B334C66BC2}" type="presParOf" srcId="{1639F337-FC8F-4DD0-AD8B-49AF7518B224}" destId="{F81F9DFA-F83A-4D1D-BB31-F9899B91A9C4}" srcOrd="1" destOrd="0" presId="urn:microsoft.com/office/officeart/2005/8/layout/lProcess1"/>
    <dgm:cxn modelId="{C885DFD4-BAFE-4C09-834C-F301155577C7}" type="presParOf" srcId="{1639F337-FC8F-4DD0-AD8B-49AF7518B224}" destId="{579AD1CA-47B7-4A30-924F-1D4E248951B8}" srcOrd="2" destOrd="0" presId="urn:microsoft.com/office/officeart/2005/8/layout/lProcess1"/>
    <dgm:cxn modelId="{AE03788D-8D3B-494A-B762-5C7C03EA4F37}" type="presParOf" srcId="{1639F337-FC8F-4DD0-AD8B-49AF7518B224}" destId="{FA08F423-EB67-453A-B8A6-AD165620F4E3}" srcOrd="3" destOrd="0" presId="urn:microsoft.com/office/officeart/2005/8/layout/lProcess1"/>
    <dgm:cxn modelId="{CA6DE165-CE7A-4148-BF88-C1AF85270B0F}" type="presParOf" srcId="{1639F337-FC8F-4DD0-AD8B-49AF7518B224}" destId="{36AD01D5-7022-48E4-BDAF-BFB7DBA42BC4}" srcOrd="4" destOrd="0" presId="urn:microsoft.com/office/officeart/2005/8/layout/lProcess1"/>
    <dgm:cxn modelId="{D4308964-18FD-45A8-ADF7-296242535890}" type="presParOf" srcId="{1639F337-FC8F-4DD0-AD8B-49AF7518B224}" destId="{7E500F2F-DC39-416F-92DD-456B5E4290C9}" srcOrd="5" destOrd="0" presId="urn:microsoft.com/office/officeart/2005/8/layout/lProcess1"/>
    <dgm:cxn modelId="{DAA2E365-C761-4C17-8E1E-5B9F199DF738}" type="presParOf" srcId="{1639F337-FC8F-4DD0-AD8B-49AF7518B224}" destId="{7FFB1036-2368-4377-B17B-9BFDF3D465A4}" srcOrd="6" destOrd="0" presId="urn:microsoft.com/office/officeart/2005/8/layout/lProcess1"/>
    <dgm:cxn modelId="{E0E41C88-BB79-4A42-B461-21430BAAB1D7}" type="presParOf" srcId="{1639F337-FC8F-4DD0-AD8B-49AF7518B224}" destId="{892ED2F9-11A0-48D4-ABFC-84547A0E0461}" srcOrd="7" destOrd="0" presId="urn:microsoft.com/office/officeart/2005/8/layout/lProcess1"/>
    <dgm:cxn modelId="{D727DD72-0183-4AB0-8DF3-170077A335F1}" type="presParOf" srcId="{1639F337-FC8F-4DD0-AD8B-49AF7518B224}" destId="{04D0C499-5247-46CC-9888-AE7D3C814BFA}" srcOrd="8" destOrd="0" presId="urn:microsoft.com/office/officeart/2005/8/layout/lProcess1"/>
    <dgm:cxn modelId="{E05D1982-010B-4C8C-8CDB-8FA0F16ED243}" type="presParOf" srcId="{1639F337-FC8F-4DD0-AD8B-49AF7518B224}" destId="{4686E502-1062-486C-B239-DECE955FAC56}" srcOrd="9" destOrd="0" presId="urn:microsoft.com/office/officeart/2005/8/layout/lProcess1"/>
    <dgm:cxn modelId="{F89F69B0-0199-40C4-8A32-61FC1D2EFB4A}" type="presParOf" srcId="{1639F337-FC8F-4DD0-AD8B-49AF7518B224}" destId="{9571D378-9616-47DC-A411-86F7B9CE65AB}" srcOrd="1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E56B19-D108-4A5D-BE16-6419D2B8E4A2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98E7CD-E86B-43D7-94DC-939F50E46882}">
      <dgm:prSet phldrT="[Текст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400" dirty="0" smtClean="0">
              <a:solidFill>
                <a:schemeClr val="tx1">
                  <a:lumMod val="95000"/>
                  <a:lumOff val="5000"/>
                </a:schemeClr>
              </a:solidFill>
            </a:rPr>
            <a:t>Увеличение налоговой базы в отношении 3,3 тыс. объектов в 4,5 тыс. раз</a:t>
          </a:r>
          <a:endParaRPr lang="ru-RU" sz="14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787510F-0FC0-46E4-A1E5-8A6F55CCBF95}" type="parTrans" cxnId="{C9ECEEBF-F96D-4774-AB75-3319D045C3DA}">
      <dgm:prSet/>
      <dgm:spPr/>
      <dgm:t>
        <a:bodyPr/>
        <a:lstStyle/>
        <a:p>
          <a:endParaRPr lang="ru-RU"/>
        </a:p>
      </dgm:t>
    </dgm:pt>
    <dgm:pt modelId="{C2C41EBB-9D2B-435D-999F-204A99591A6F}" type="sibTrans" cxnId="{C9ECEEBF-F96D-4774-AB75-3319D045C3DA}">
      <dgm:prSet/>
      <dgm:spPr/>
      <dgm:t>
        <a:bodyPr/>
        <a:lstStyle/>
        <a:p>
          <a:endParaRPr lang="ru-RU"/>
        </a:p>
      </dgm:t>
    </dgm:pt>
    <dgm:pt modelId="{F53973F2-1867-4F38-9DE9-5746740A85CF}" type="pres">
      <dgm:prSet presAssocID="{16E56B19-D108-4A5D-BE16-6419D2B8E4A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96E0D0D-7F6D-473A-8F59-FAEE6583B388}" type="pres">
      <dgm:prSet presAssocID="{F698E7CD-E86B-43D7-94DC-939F50E46882}" presName="composite" presStyleCnt="0">
        <dgm:presLayoutVars>
          <dgm:chMax/>
          <dgm:chPref/>
        </dgm:presLayoutVars>
      </dgm:prSet>
      <dgm:spPr/>
    </dgm:pt>
    <dgm:pt modelId="{628B1385-2836-4CFA-9ACD-531511F04CC4}" type="pres">
      <dgm:prSet presAssocID="{F698E7CD-E86B-43D7-94DC-939F50E46882}" presName="Image" presStyleLbl="bgImgPlace1" presStyleIdx="0" presStyleCnt="1" custScaleY="112615" custLinFactNeighborX="-82081" custLinFactNeighborY="597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FC2883-73A4-4830-8839-96E8CEFFEDFC}" type="pres">
      <dgm:prSet presAssocID="{F698E7CD-E86B-43D7-94DC-939F50E46882}" presName="ParentText" presStyleLbl="revTx" presStyleIdx="0" presStyleCnt="1" custScaleX="148949" custScaleY="180436" custLinFactNeighborX="-25939" custLinFactNeighborY="-20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0C21F-F08F-4295-8749-928383E6B38F}" type="pres">
      <dgm:prSet presAssocID="{F698E7CD-E86B-43D7-94DC-939F50E46882}" presName="tlFrame" presStyleLbl="node1" presStyleIdx="0" presStyleCnt="4" custLinFactX="-70345" custLinFactNeighborX="-100000" custLinFactNeighborY="-8718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7021D3FC-58A7-420C-9386-CCC6C208FE25}" type="pres">
      <dgm:prSet presAssocID="{F698E7CD-E86B-43D7-94DC-939F50E46882}" presName="trFrame" presStyleLbl="node1" presStyleIdx="1" presStyleCnt="4" custLinFactNeighborX="-35098" custLinFactNeighborY="-8348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84EE0016-3397-4233-9B3C-B8B619BC19CB}" type="pres">
      <dgm:prSet presAssocID="{F698E7CD-E86B-43D7-94DC-939F50E46882}" presName="blFrame" presStyleLbl="node1" presStyleIdx="2" presStyleCnt="4" custLinFactX="-77211" custLinFactNeighborX="-100000" custLinFactNeighborY="58644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40C54422-A439-4967-9103-567D0C3F1D39}" type="pres">
      <dgm:prSet presAssocID="{F698E7CD-E86B-43D7-94DC-939F50E46882}" presName="brFrame" presStyleLbl="node1" presStyleIdx="3" presStyleCnt="4" custLinFactNeighborX="-40638" custLinFactNeighborY="63832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75C4E4B0-A570-4C57-ABFC-2AB716D96120}" type="presOf" srcId="{16E56B19-D108-4A5D-BE16-6419D2B8E4A2}" destId="{F53973F2-1867-4F38-9DE9-5746740A85CF}" srcOrd="0" destOrd="0" presId="urn:microsoft.com/office/officeart/2009/3/layout/FramedTextPicture"/>
    <dgm:cxn modelId="{C9ECEEBF-F96D-4774-AB75-3319D045C3DA}" srcId="{16E56B19-D108-4A5D-BE16-6419D2B8E4A2}" destId="{F698E7CD-E86B-43D7-94DC-939F50E46882}" srcOrd="0" destOrd="0" parTransId="{1787510F-0FC0-46E4-A1E5-8A6F55CCBF95}" sibTransId="{C2C41EBB-9D2B-435D-999F-204A99591A6F}"/>
    <dgm:cxn modelId="{780F54D5-9739-44BD-AB3D-6C5215902B37}" type="presOf" srcId="{F698E7CD-E86B-43D7-94DC-939F50E46882}" destId="{76FC2883-73A4-4830-8839-96E8CEFFEDFC}" srcOrd="0" destOrd="0" presId="urn:microsoft.com/office/officeart/2009/3/layout/FramedTextPicture"/>
    <dgm:cxn modelId="{242C337A-B556-4D49-9FAA-18F5F149C172}" type="presParOf" srcId="{F53973F2-1867-4F38-9DE9-5746740A85CF}" destId="{396E0D0D-7F6D-473A-8F59-FAEE6583B388}" srcOrd="0" destOrd="0" presId="urn:microsoft.com/office/officeart/2009/3/layout/FramedTextPicture"/>
    <dgm:cxn modelId="{FB91F1D8-7B09-4A49-9E10-9F59EA6641D8}" type="presParOf" srcId="{396E0D0D-7F6D-473A-8F59-FAEE6583B388}" destId="{628B1385-2836-4CFA-9ACD-531511F04CC4}" srcOrd="0" destOrd="0" presId="urn:microsoft.com/office/officeart/2009/3/layout/FramedTextPicture"/>
    <dgm:cxn modelId="{066F783A-D410-43C0-96D5-2CED486C03C6}" type="presParOf" srcId="{396E0D0D-7F6D-473A-8F59-FAEE6583B388}" destId="{76FC2883-73A4-4830-8839-96E8CEFFEDFC}" srcOrd="1" destOrd="0" presId="urn:microsoft.com/office/officeart/2009/3/layout/FramedTextPicture"/>
    <dgm:cxn modelId="{5CA741C0-718A-4629-8EFD-1CCFA767AB81}" type="presParOf" srcId="{396E0D0D-7F6D-473A-8F59-FAEE6583B388}" destId="{ADE0C21F-F08F-4295-8749-928383E6B38F}" srcOrd="2" destOrd="0" presId="urn:microsoft.com/office/officeart/2009/3/layout/FramedTextPicture"/>
    <dgm:cxn modelId="{E561AB42-F1ED-4AB9-9BAE-FA9F79E8FF00}" type="presParOf" srcId="{396E0D0D-7F6D-473A-8F59-FAEE6583B388}" destId="{7021D3FC-58A7-420C-9386-CCC6C208FE25}" srcOrd="3" destOrd="0" presId="urn:microsoft.com/office/officeart/2009/3/layout/FramedTextPicture"/>
    <dgm:cxn modelId="{806AED20-5C1D-497B-AFC3-E413F43053E8}" type="presParOf" srcId="{396E0D0D-7F6D-473A-8F59-FAEE6583B388}" destId="{84EE0016-3397-4233-9B3C-B8B619BC19CB}" srcOrd="4" destOrd="0" presId="urn:microsoft.com/office/officeart/2009/3/layout/FramedTextPicture"/>
    <dgm:cxn modelId="{22F904D6-FD0D-4A6F-BD72-74AE515FB061}" type="presParOf" srcId="{396E0D0D-7F6D-473A-8F59-FAEE6583B388}" destId="{40C54422-A439-4967-9103-567D0C3F1D39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3738FB-1C1D-4840-9429-F7DEA9B4B21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79CD96-0ED4-4493-A834-F16630C20F4D}">
      <dgm:prSet phldrT="[Текст]" custT="1"/>
      <dgm:spPr/>
      <dgm:t>
        <a:bodyPr/>
        <a:lstStyle/>
        <a:p>
          <a:r>
            <a:rPr lang="ru-RU" sz="2000" dirty="0" smtClean="0"/>
            <a:t>Пример не вовлечения объекта </a:t>
          </a:r>
          <a:r>
            <a:rPr lang="ru-RU" sz="2000" smtClean="0"/>
            <a:t>в </a:t>
          </a:r>
        </a:p>
        <a:p>
          <a:r>
            <a:rPr lang="ru-RU" sz="2000" smtClean="0"/>
            <a:t>налоговый </a:t>
          </a:r>
          <a:r>
            <a:rPr lang="ru-RU" sz="2000" dirty="0" smtClean="0"/>
            <a:t>оборот</a:t>
          </a:r>
          <a:endParaRPr lang="ru-RU" sz="2000" dirty="0"/>
        </a:p>
      </dgm:t>
    </dgm:pt>
    <dgm:pt modelId="{3D1D22CF-0546-43C8-A7A7-07975F77BF1B}" type="parTrans" cxnId="{5D36C7A4-B22C-4E72-9C74-67382872E101}">
      <dgm:prSet/>
      <dgm:spPr/>
      <dgm:t>
        <a:bodyPr/>
        <a:lstStyle/>
        <a:p>
          <a:endParaRPr lang="ru-RU"/>
        </a:p>
      </dgm:t>
    </dgm:pt>
    <dgm:pt modelId="{D9A436A3-51BF-4B25-95D6-0F4DF8A30854}" type="sibTrans" cxnId="{5D36C7A4-B22C-4E72-9C74-67382872E101}">
      <dgm:prSet/>
      <dgm:spPr/>
      <dgm:t>
        <a:bodyPr/>
        <a:lstStyle/>
        <a:p>
          <a:endParaRPr lang="ru-RU"/>
        </a:p>
      </dgm:t>
    </dgm:pt>
    <dgm:pt modelId="{151A0A37-DD1A-411D-A56D-4261F0B5067F}">
      <dgm:prSet phldrT="[Текст]" custT="1"/>
      <dgm:spPr>
        <a:solidFill>
          <a:srgbClr val="FFFFCC">
            <a:alpha val="89804"/>
          </a:srgbClr>
        </a:solidFill>
      </dgm:spPr>
      <dgm:t>
        <a:bodyPr/>
        <a:lstStyle/>
        <a:p>
          <a:pPr algn="just">
            <a:spcAft>
              <a:spcPts val="0"/>
            </a:spcAft>
          </a:pPr>
          <a:r>
            <a:rPr lang="ru-RU" sz="1400" dirty="0"/>
            <a:t>Кемеровский городской округ </a:t>
          </a:r>
          <a:r>
            <a:rPr lang="ru-RU" sz="1400" dirty="0" smtClean="0"/>
            <a:t>- </a:t>
          </a:r>
          <a:r>
            <a:rPr lang="ru-RU" sz="1400" dirty="0"/>
            <a:t>объект незавершенного строительства, расположенный </a:t>
          </a:r>
          <a:r>
            <a:rPr lang="ru-RU" sz="1400" dirty="0" smtClean="0"/>
            <a:t>в г.Кемерово, площадью </a:t>
          </a:r>
          <a:r>
            <a:rPr lang="ru-RU" sz="1400" dirty="0"/>
            <a:t>481 кв. м., фактически данный объект функционирует, в нем расположены 2 действующие организации: спортивный клуб и </a:t>
          </a:r>
          <a:r>
            <a:rPr lang="ru-RU" sz="1400" dirty="0" smtClean="0"/>
            <a:t>экипировочный </a:t>
          </a:r>
          <a:r>
            <a:rPr lang="ru-RU" sz="1400" dirty="0"/>
            <a:t>центр</a:t>
          </a:r>
        </a:p>
      </dgm:t>
    </dgm:pt>
    <dgm:pt modelId="{3B0FCEAE-3DC8-41E4-831E-6FA77331C846}" type="parTrans" cxnId="{3601A88A-CE8D-4D53-B251-6E8DAC1D28C8}">
      <dgm:prSet/>
      <dgm:spPr/>
      <dgm:t>
        <a:bodyPr/>
        <a:lstStyle/>
        <a:p>
          <a:endParaRPr lang="ru-RU"/>
        </a:p>
      </dgm:t>
    </dgm:pt>
    <dgm:pt modelId="{6B4EFBFE-08EA-4FEE-ACBE-3ADB9C94F795}" type="sibTrans" cxnId="{3601A88A-CE8D-4D53-B251-6E8DAC1D28C8}">
      <dgm:prSet/>
      <dgm:spPr/>
      <dgm:t>
        <a:bodyPr/>
        <a:lstStyle/>
        <a:p>
          <a:endParaRPr lang="ru-RU"/>
        </a:p>
      </dgm:t>
    </dgm:pt>
    <dgm:pt modelId="{AF9B6414-B6F7-4B3D-B1B2-BC6FC2A0CD13}" type="pres">
      <dgm:prSet presAssocID="{EA3738FB-1C1D-4840-9429-F7DEA9B4B21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D59531D-896D-4FB0-910C-29404B1641FB}" type="pres">
      <dgm:prSet presAssocID="{3C79CD96-0ED4-4493-A834-F16630C20F4D}" presName="root" presStyleCnt="0"/>
      <dgm:spPr/>
    </dgm:pt>
    <dgm:pt modelId="{C96992C6-4710-4A4E-993D-E52E81C323CB}" type="pres">
      <dgm:prSet presAssocID="{3C79CD96-0ED4-4493-A834-F16630C20F4D}" presName="rootComposite" presStyleCnt="0"/>
      <dgm:spPr/>
    </dgm:pt>
    <dgm:pt modelId="{83CF4757-9276-44BC-BE8C-C2308C2D3A51}" type="pres">
      <dgm:prSet presAssocID="{3C79CD96-0ED4-4493-A834-F16630C20F4D}" presName="rootText" presStyleLbl="node1" presStyleIdx="0" presStyleCnt="1" custScaleX="566184" custScaleY="90097" custLinFactY="-100000" custLinFactNeighborX="-5477" custLinFactNeighborY="-106110"/>
      <dgm:spPr/>
      <dgm:t>
        <a:bodyPr/>
        <a:lstStyle/>
        <a:p>
          <a:endParaRPr lang="ru-RU"/>
        </a:p>
      </dgm:t>
    </dgm:pt>
    <dgm:pt modelId="{BC48ECEE-84B2-4BEE-B0D0-B6EFD195A534}" type="pres">
      <dgm:prSet presAssocID="{3C79CD96-0ED4-4493-A834-F16630C20F4D}" presName="rootConnector" presStyleLbl="node1" presStyleIdx="0" presStyleCnt="1"/>
      <dgm:spPr/>
      <dgm:t>
        <a:bodyPr/>
        <a:lstStyle/>
        <a:p>
          <a:endParaRPr lang="ru-RU"/>
        </a:p>
      </dgm:t>
    </dgm:pt>
    <dgm:pt modelId="{98844C96-DF03-4709-8C4D-7C17D58CF225}" type="pres">
      <dgm:prSet presAssocID="{3C79CD96-0ED4-4493-A834-F16630C20F4D}" presName="childShape" presStyleCnt="0"/>
      <dgm:spPr/>
    </dgm:pt>
    <dgm:pt modelId="{A44D395B-7C13-47E6-847F-57C301A174EE}" type="pres">
      <dgm:prSet presAssocID="{3B0FCEAE-3DC8-41E4-831E-6FA77331C846}" presName="Name13" presStyleLbl="parChTrans1D2" presStyleIdx="0" presStyleCnt="1"/>
      <dgm:spPr/>
      <dgm:t>
        <a:bodyPr/>
        <a:lstStyle/>
        <a:p>
          <a:endParaRPr lang="ru-RU"/>
        </a:p>
      </dgm:t>
    </dgm:pt>
    <dgm:pt modelId="{4C43B9BB-D275-4E6E-83AA-3CE73A44FC9A}" type="pres">
      <dgm:prSet presAssocID="{151A0A37-DD1A-411D-A56D-4261F0B5067F}" presName="childText" presStyleLbl="bgAcc1" presStyleIdx="0" presStyleCnt="1" custScaleX="192536" custScaleY="364394" custLinFactX="-29732" custLinFactY="-39823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36C7A4-B22C-4E72-9C74-67382872E101}" srcId="{EA3738FB-1C1D-4840-9429-F7DEA9B4B21C}" destId="{3C79CD96-0ED4-4493-A834-F16630C20F4D}" srcOrd="0" destOrd="0" parTransId="{3D1D22CF-0546-43C8-A7A7-07975F77BF1B}" sibTransId="{D9A436A3-51BF-4B25-95D6-0F4DF8A30854}"/>
    <dgm:cxn modelId="{C9430D3F-8270-4D8F-9A31-419A7D401842}" type="presOf" srcId="{EA3738FB-1C1D-4840-9429-F7DEA9B4B21C}" destId="{AF9B6414-B6F7-4B3D-B1B2-BC6FC2A0CD13}" srcOrd="0" destOrd="0" presId="urn:microsoft.com/office/officeart/2005/8/layout/hierarchy3"/>
    <dgm:cxn modelId="{32F4104A-6F7B-4DC0-AC2D-60E1CAEE24B9}" type="presOf" srcId="{3B0FCEAE-3DC8-41E4-831E-6FA77331C846}" destId="{A44D395B-7C13-47E6-847F-57C301A174EE}" srcOrd="0" destOrd="0" presId="urn:microsoft.com/office/officeart/2005/8/layout/hierarchy3"/>
    <dgm:cxn modelId="{75296C24-032C-4ED0-9011-5778C2A0D598}" type="presOf" srcId="{3C79CD96-0ED4-4493-A834-F16630C20F4D}" destId="{83CF4757-9276-44BC-BE8C-C2308C2D3A51}" srcOrd="0" destOrd="0" presId="urn:microsoft.com/office/officeart/2005/8/layout/hierarchy3"/>
    <dgm:cxn modelId="{236C2C97-737D-4532-A901-CB04BA6AE658}" type="presOf" srcId="{3C79CD96-0ED4-4493-A834-F16630C20F4D}" destId="{BC48ECEE-84B2-4BEE-B0D0-B6EFD195A534}" srcOrd="1" destOrd="0" presId="urn:microsoft.com/office/officeart/2005/8/layout/hierarchy3"/>
    <dgm:cxn modelId="{3601A88A-CE8D-4D53-B251-6E8DAC1D28C8}" srcId="{3C79CD96-0ED4-4493-A834-F16630C20F4D}" destId="{151A0A37-DD1A-411D-A56D-4261F0B5067F}" srcOrd="0" destOrd="0" parTransId="{3B0FCEAE-3DC8-41E4-831E-6FA77331C846}" sibTransId="{6B4EFBFE-08EA-4FEE-ACBE-3ADB9C94F795}"/>
    <dgm:cxn modelId="{837B7929-AB77-4F54-96AF-DB2213BACF28}" type="presOf" srcId="{151A0A37-DD1A-411D-A56D-4261F0B5067F}" destId="{4C43B9BB-D275-4E6E-83AA-3CE73A44FC9A}" srcOrd="0" destOrd="0" presId="urn:microsoft.com/office/officeart/2005/8/layout/hierarchy3"/>
    <dgm:cxn modelId="{0CC94D21-9EA5-4913-8432-8F4092A472C4}" type="presParOf" srcId="{AF9B6414-B6F7-4B3D-B1B2-BC6FC2A0CD13}" destId="{7D59531D-896D-4FB0-910C-29404B1641FB}" srcOrd="0" destOrd="0" presId="urn:microsoft.com/office/officeart/2005/8/layout/hierarchy3"/>
    <dgm:cxn modelId="{57788C7B-F7A7-4B23-AE5D-0189BC34DF3F}" type="presParOf" srcId="{7D59531D-896D-4FB0-910C-29404B1641FB}" destId="{C96992C6-4710-4A4E-993D-E52E81C323CB}" srcOrd="0" destOrd="0" presId="urn:microsoft.com/office/officeart/2005/8/layout/hierarchy3"/>
    <dgm:cxn modelId="{50FF7856-1FA3-445C-BD54-8D8FA0BA6B23}" type="presParOf" srcId="{C96992C6-4710-4A4E-993D-E52E81C323CB}" destId="{83CF4757-9276-44BC-BE8C-C2308C2D3A51}" srcOrd="0" destOrd="0" presId="urn:microsoft.com/office/officeart/2005/8/layout/hierarchy3"/>
    <dgm:cxn modelId="{6F95FD10-F583-4B5D-B740-8F108CB17F28}" type="presParOf" srcId="{C96992C6-4710-4A4E-993D-E52E81C323CB}" destId="{BC48ECEE-84B2-4BEE-B0D0-B6EFD195A534}" srcOrd="1" destOrd="0" presId="urn:microsoft.com/office/officeart/2005/8/layout/hierarchy3"/>
    <dgm:cxn modelId="{EEA12980-8E10-4BDB-AA02-9A57FBA866F4}" type="presParOf" srcId="{7D59531D-896D-4FB0-910C-29404B1641FB}" destId="{98844C96-DF03-4709-8C4D-7C17D58CF225}" srcOrd="1" destOrd="0" presId="urn:microsoft.com/office/officeart/2005/8/layout/hierarchy3"/>
    <dgm:cxn modelId="{C03C2A30-8C43-4772-BD99-38A613B6BFFA}" type="presParOf" srcId="{98844C96-DF03-4709-8C4D-7C17D58CF225}" destId="{A44D395B-7C13-47E6-847F-57C301A174EE}" srcOrd="0" destOrd="0" presId="urn:microsoft.com/office/officeart/2005/8/layout/hierarchy3"/>
    <dgm:cxn modelId="{4F6E899F-D8A0-44CD-A107-BECFA5F2F2EF}" type="presParOf" srcId="{98844C96-DF03-4709-8C4D-7C17D58CF225}" destId="{4C43B9BB-D275-4E6E-83AA-3CE73A44FC9A}" srcOrd="1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C64571-9038-45AC-A88E-A088EC60F6BD}" type="doc">
      <dgm:prSet loTypeId="urn:microsoft.com/office/officeart/2011/layout/RadialPictureList" loCatId="officeonlin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D57968-33DC-428C-9A5F-F384EB8F6E2E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2000" dirty="0" smtClean="0">
              <a:solidFill>
                <a:srgbClr val="FF0000"/>
              </a:solidFill>
            </a:rPr>
            <a:t>10,9 млн.руб. </a:t>
          </a:r>
          <a:r>
            <a:rPr lang="ru-RU" sz="1600" dirty="0" smtClean="0">
              <a:solidFill>
                <a:schemeClr val="tx1"/>
              </a:solidFill>
            </a:rPr>
            <a:t>сумма уменьшенного налога на имущество ФЛ за 2016-2017 годы</a:t>
          </a:r>
          <a:endParaRPr lang="ru-RU" sz="1600" dirty="0">
            <a:solidFill>
              <a:schemeClr val="tx1"/>
            </a:solidFill>
          </a:endParaRPr>
        </a:p>
      </dgm:t>
    </dgm:pt>
    <dgm:pt modelId="{FF81AEED-134B-4E11-99B4-092F98151E03}" type="parTrans" cxnId="{B6BA9656-5F71-464F-8EEE-881446142C28}">
      <dgm:prSet/>
      <dgm:spPr/>
      <dgm:t>
        <a:bodyPr/>
        <a:lstStyle/>
        <a:p>
          <a:endParaRPr lang="ru-RU"/>
        </a:p>
      </dgm:t>
    </dgm:pt>
    <dgm:pt modelId="{9D2BDE10-3FD9-4053-85DB-05FCDC89D7A4}" type="sibTrans" cxnId="{B6BA9656-5F71-464F-8EEE-881446142C28}">
      <dgm:prSet/>
      <dgm:spPr/>
      <dgm:t>
        <a:bodyPr/>
        <a:lstStyle/>
        <a:p>
          <a:endParaRPr lang="ru-RU"/>
        </a:p>
      </dgm:t>
    </dgm:pt>
    <dgm:pt modelId="{1C4DE38B-2BE7-4812-A1D0-E65990F701E1}">
      <dgm:prSet phldrT="[Текст]" custT="1"/>
      <dgm:spPr/>
      <dgm:t>
        <a:bodyPr/>
        <a:lstStyle/>
        <a:p>
          <a:r>
            <a:rPr lang="ru-RU" sz="1800" b="1" dirty="0" smtClean="0"/>
            <a:t>КН 42:02:0212001:2762  - молочная ферма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здания</a:t>
          </a:r>
          <a:r>
            <a:rPr lang="ru-RU" sz="1800" b="1" dirty="0" smtClean="0"/>
            <a:t> составляла  </a:t>
          </a:r>
          <a:r>
            <a:rPr lang="ru-RU" sz="1800" b="1" u="sng" dirty="0" smtClean="0"/>
            <a:t>880,8 млн.руб.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сооружения </a:t>
          </a:r>
          <a:r>
            <a:rPr lang="ru-RU" sz="1800" b="1" dirty="0" smtClean="0"/>
            <a:t>отсутствует</a:t>
          </a:r>
        </a:p>
        <a:p>
          <a:endParaRPr lang="ru-RU" sz="1800" dirty="0"/>
        </a:p>
      </dgm:t>
    </dgm:pt>
    <dgm:pt modelId="{1AF8A773-1A73-409E-8F5C-5725B8FB9278}" type="parTrans" cxnId="{2AF69C2A-10B4-46E9-AFE5-616778A8A737}">
      <dgm:prSet/>
      <dgm:spPr/>
      <dgm:t>
        <a:bodyPr/>
        <a:lstStyle/>
        <a:p>
          <a:endParaRPr lang="ru-RU"/>
        </a:p>
      </dgm:t>
    </dgm:pt>
    <dgm:pt modelId="{9A1A818B-1202-4364-8A20-F263A415E94F}" type="sibTrans" cxnId="{2AF69C2A-10B4-46E9-AFE5-616778A8A737}">
      <dgm:prSet/>
      <dgm:spPr/>
      <dgm:t>
        <a:bodyPr/>
        <a:lstStyle/>
        <a:p>
          <a:endParaRPr lang="ru-RU"/>
        </a:p>
      </dgm:t>
    </dgm:pt>
    <dgm:pt modelId="{DE5268B8-3AD0-4364-BA2B-105B2DAD3AF0}">
      <dgm:prSet phldrT="[Текст]" custT="1"/>
      <dgm:spPr/>
      <dgm:t>
        <a:bodyPr/>
        <a:lstStyle/>
        <a:p>
          <a:r>
            <a:rPr lang="ru-RU" sz="1800" b="1" dirty="0" smtClean="0"/>
            <a:t>КН 42:10:0303001:2360 – промышленная зона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здания</a:t>
          </a:r>
          <a:r>
            <a:rPr lang="ru-RU" sz="1800" b="1" dirty="0" smtClean="0"/>
            <a:t> составляла </a:t>
          </a:r>
          <a:r>
            <a:rPr lang="ru-RU" sz="1800" b="1" u="sng" dirty="0" smtClean="0"/>
            <a:t>647,4 млн.руб.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сооружения </a:t>
          </a:r>
          <a:r>
            <a:rPr lang="ru-RU" sz="1800" b="1" dirty="0" smtClean="0"/>
            <a:t>составляет </a:t>
          </a:r>
          <a:r>
            <a:rPr lang="ru-RU" sz="1800" b="1" u="sng" dirty="0" smtClean="0"/>
            <a:t>99,4 млн.руб.</a:t>
          </a:r>
          <a:endParaRPr lang="ru-RU" sz="1800" b="1" u="sng" dirty="0"/>
        </a:p>
      </dgm:t>
    </dgm:pt>
    <dgm:pt modelId="{19615C96-C981-439E-9C86-F10ADCB7FFB0}" type="parTrans" cxnId="{A22C1A28-92CD-4C6A-8C13-347132519BC7}">
      <dgm:prSet/>
      <dgm:spPr/>
      <dgm:t>
        <a:bodyPr/>
        <a:lstStyle/>
        <a:p>
          <a:endParaRPr lang="ru-RU"/>
        </a:p>
      </dgm:t>
    </dgm:pt>
    <dgm:pt modelId="{DA66BBD4-9D6C-4A38-A7CF-224C97AE8918}" type="sibTrans" cxnId="{A22C1A28-92CD-4C6A-8C13-347132519BC7}">
      <dgm:prSet/>
      <dgm:spPr/>
      <dgm:t>
        <a:bodyPr/>
        <a:lstStyle/>
        <a:p>
          <a:endParaRPr lang="ru-RU"/>
        </a:p>
      </dgm:t>
    </dgm:pt>
    <dgm:pt modelId="{AD368EC3-A297-4AB9-B22C-2541E79CD8FA}">
      <dgm:prSet phldrT="[Текст]" custT="1"/>
      <dgm:spPr/>
      <dgm:t>
        <a:bodyPr/>
        <a:lstStyle/>
        <a:p>
          <a:r>
            <a:rPr lang="ru-RU" sz="1800" b="1" dirty="0" smtClean="0"/>
            <a:t>КН 42:22:0101006:155 – общественное питание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здания</a:t>
          </a:r>
          <a:r>
            <a:rPr lang="ru-RU" sz="1800" b="1" dirty="0" smtClean="0"/>
            <a:t> составляла </a:t>
          </a:r>
          <a:r>
            <a:rPr lang="ru-RU" sz="1800" b="1" u="sng" dirty="0" smtClean="0"/>
            <a:t>2,9 млн.руб.</a:t>
          </a:r>
        </a:p>
        <a:p>
          <a:r>
            <a:rPr lang="ru-RU" sz="1800" b="1" dirty="0" smtClean="0"/>
            <a:t>КС </a:t>
          </a:r>
          <a:r>
            <a:rPr lang="ru-RU" sz="1800" b="1" dirty="0" smtClean="0">
              <a:solidFill>
                <a:srgbClr val="FF0000"/>
              </a:solidFill>
            </a:rPr>
            <a:t>сооружения </a:t>
          </a:r>
          <a:r>
            <a:rPr lang="ru-RU" sz="1800" b="1" dirty="0" smtClean="0"/>
            <a:t>отсутствует</a:t>
          </a:r>
          <a:endParaRPr lang="ru-RU" sz="1800" b="1" dirty="0"/>
        </a:p>
      </dgm:t>
    </dgm:pt>
    <dgm:pt modelId="{4C9C20F4-A5A8-4310-BC69-5B8F36917DA3}" type="parTrans" cxnId="{8B9835FA-DDB9-45F1-9A67-C58E9D21F617}">
      <dgm:prSet/>
      <dgm:spPr/>
      <dgm:t>
        <a:bodyPr/>
        <a:lstStyle/>
        <a:p>
          <a:endParaRPr lang="ru-RU"/>
        </a:p>
      </dgm:t>
    </dgm:pt>
    <dgm:pt modelId="{45DAE2EE-C4E6-439D-A802-A0EDD3F8AB5B}" type="sibTrans" cxnId="{8B9835FA-DDB9-45F1-9A67-C58E9D21F617}">
      <dgm:prSet/>
      <dgm:spPr/>
      <dgm:t>
        <a:bodyPr/>
        <a:lstStyle/>
        <a:p>
          <a:endParaRPr lang="ru-RU"/>
        </a:p>
      </dgm:t>
    </dgm:pt>
    <dgm:pt modelId="{4C651C3F-88FF-4061-955C-78173C3A6DB2}">
      <dgm:prSet phldrT="[Текст]" custScaleX="313436" custScaleY="112278" custLinFactNeighborX="50849" custLinFactNeighborY="13298"/>
      <dgm:spPr/>
      <dgm:t>
        <a:bodyPr/>
        <a:lstStyle/>
        <a:p>
          <a:endParaRPr lang="ru-RU"/>
        </a:p>
      </dgm:t>
    </dgm:pt>
    <dgm:pt modelId="{28F327E9-5F4C-4DB0-BFD2-61CC6DFFA76C}" type="parTrans" cxnId="{DC3D8E69-0A36-415F-9263-279742407228}">
      <dgm:prSet/>
      <dgm:spPr/>
      <dgm:t>
        <a:bodyPr/>
        <a:lstStyle/>
        <a:p>
          <a:endParaRPr lang="ru-RU"/>
        </a:p>
      </dgm:t>
    </dgm:pt>
    <dgm:pt modelId="{9FDC22AE-DFA5-4D73-B632-454000110D73}" type="sibTrans" cxnId="{DC3D8E69-0A36-415F-9263-279742407228}">
      <dgm:prSet/>
      <dgm:spPr/>
      <dgm:t>
        <a:bodyPr/>
        <a:lstStyle/>
        <a:p>
          <a:endParaRPr lang="ru-RU"/>
        </a:p>
      </dgm:t>
    </dgm:pt>
    <dgm:pt modelId="{21F8EABF-1757-4573-8004-C1676153FADA}" type="pres">
      <dgm:prSet presAssocID="{25C64571-9038-45AC-A88E-A088EC60F6BD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53D076C-CDD2-44DE-814B-9FE68F836C2F}" type="pres">
      <dgm:prSet presAssocID="{21D57968-33DC-428C-9A5F-F384EB8F6E2E}" presName="Parent" presStyleLbl="node1" presStyleIdx="0" presStyleCnt="2" custLinFactNeighborX="-51822" custLinFactNeighborY="-1475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5A0D47E1-64AC-4C1D-A299-E93CF7894C11}" type="pres">
      <dgm:prSet presAssocID="{1C4DE38B-2BE7-4812-A1D0-E65990F701E1}" presName="Accent" presStyleLbl="node1" presStyleIdx="1" presStyleCnt="2" custLinFactNeighborX="-25397" custLinFactNeighborY="-1514"/>
      <dgm:spPr>
        <a:solidFill>
          <a:schemeClr val="accent5">
            <a:lumMod val="60000"/>
            <a:lumOff val="40000"/>
          </a:schemeClr>
        </a:solidFill>
      </dgm:spPr>
    </dgm:pt>
    <dgm:pt modelId="{000D4498-CBB6-4305-B6BE-7A70ACD7A06D}" type="pres">
      <dgm:prSet presAssocID="{1C4DE38B-2BE7-4812-A1D0-E65990F701E1}" presName="Image1" presStyleLbl="fgImgPlace1" presStyleIdx="0" presStyleCnt="3" custScaleX="115734" custScaleY="104302" custLinFactNeighborX="-93308" custLinFactNeighborY="853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12B6A53-6A53-4275-9507-B86C36189843}" type="pres">
      <dgm:prSet presAssocID="{1C4DE38B-2BE7-4812-A1D0-E65990F701E1}" presName="Child1" presStyleLbl="revTx" presStyleIdx="0" presStyleCnt="3" custScaleX="313436" custScaleY="112278" custLinFactNeighborX="72741" custLinFactNeighborY="132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5754C-DC83-4BA8-8D71-F0CFC474E379}" type="pres">
      <dgm:prSet presAssocID="{DE5268B8-3AD0-4364-BA2B-105B2DAD3AF0}" presName="Image2" presStyleCnt="0"/>
      <dgm:spPr/>
    </dgm:pt>
    <dgm:pt modelId="{3DC42AE1-B261-4B5B-B017-E1CA310F0FFD}" type="pres">
      <dgm:prSet presAssocID="{DE5268B8-3AD0-4364-BA2B-105B2DAD3AF0}" presName="Image" presStyleLbl="fgImgPlace1" presStyleIdx="1" presStyleCnt="3" custScaleX="115734" custScaleY="116185" custLinFactX="-2242" custLinFactNeighborX="-100000" custLinFactNeighborY="172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74F0EAB-2165-4840-8C20-F8975AA2566C}" type="pres">
      <dgm:prSet presAssocID="{DE5268B8-3AD0-4364-BA2B-105B2DAD3AF0}" presName="Child2" presStyleLbl="revTx" presStyleIdx="1" presStyleCnt="3" custScaleX="289138" custScaleY="109369" custLinFactNeighborX="31300" custLinFactNeighborY="50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8D8929-C2AA-4D66-B890-EF1B66CA07B6}" type="pres">
      <dgm:prSet presAssocID="{AD368EC3-A297-4AB9-B22C-2541E79CD8FA}" presName="Image3" presStyleCnt="0"/>
      <dgm:spPr/>
    </dgm:pt>
    <dgm:pt modelId="{57A84F9F-3C2E-45B6-8B50-1267C5AAEE8E}" type="pres">
      <dgm:prSet presAssocID="{AD368EC3-A297-4AB9-B22C-2541E79CD8FA}" presName="Image" presStyleLbl="fgImgPlace1" presStyleIdx="2" presStyleCnt="3" custScaleX="127621" custScaleY="116185" custLinFactNeighborX="-90497" custLinFactNeighborY="-340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FE47A02-21BD-43B7-931E-5C28FAAF6AE5}" type="pres">
      <dgm:prSet presAssocID="{AD368EC3-A297-4AB9-B22C-2541E79CD8FA}" presName="Child3" presStyleLbl="revTx" presStyleIdx="2" presStyleCnt="3" custScaleX="302702" custLinFactNeighborX="49613" custLinFactNeighborY="93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C78161-9A4B-4FE1-8E71-E848E474EB89}" type="presOf" srcId="{DE5268B8-3AD0-4364-BA2B-105B2DAD3AF0}" destId="{C74F0EAB-2165-4840-8C20-F8975AA2566C}" srcOrd="0" destOrd="0" presId="urn:microsoft.com/office/officeart/2011/layout/RadialPictureList"/>
    <dgm:cxn modelId="{90CF4B15-B556-4A70-9E8B-221CF5063CF8}" type="presOf" srcId="{21D57968-33DC-428C-9A5F-F384EB8F6E2E}" destId="{353D076C-CDD2-44DE-814B-9FE68F836C2F}" srcOrd="0" destOrd="0" presId="urn:microsoft.com/office/officeart/2011/layout/RadialPictureList"/>
    <dgm:cxn modelId="{B6BA9656-5F71-464F-8EEE-881446142C28}" srcId="{25C64571-9038-45AC-A88E-A088EC60F6BD}" destId="{21D57968-33DC-428C-9A5F-F384EB8F6E2E}" srcOrd="0" destOrd="0" parTransId="{FF81AEED-134B-4E11-99B4-092F98151E03}" sibTransId="{9D2BDE10-3FD9-4053-85DB-05FCDC89D7A4}"/>
    <dgm:cxn modelId="{DC3D8E69-0A36-415F-9263-279742407228}" srcId="{25C64571-9038-45AC-A88E-A088EC60F6BD}" destId="{4C651C3F-88FF-4061-955C-78173C3A6DB2}" srcOrd="1" destOrd="0" parTransId="{28F327E9-5F4C-4DB0-BFD2-61CC6DFFA76C}" sibTransId="{9FDC22AE-DFA5-4D73-B632-454000110D73}"/>
    <dgm:cxn modelId="{4EC1B316-40FC-4AB4-88AB-FC517181EFDB}" type="presOf" srcId="{AD368EC3-A297-4AB9-B22C-2541E79CD8FA}" destId="{AFE47A02-21BD-43B7-931E-5C28FAAF6AE5}" srcOrd="0" destOrd="0" presId="urn:microsoft.com/office/officeart/2011/layout/RadialPictureList"/>
    <dgm:cxn modelId="{F4B0A233-DCB0-4598-BE84-8E24A5941434}" type="presOf" srcId="{25C64571-9038-45AC-A88E-A088EC60F6BD}" destId="{21F8EABF-1757-4573-8004-C1676153FADA}" srcOrd="0" destOrd="0" presId="urn:microsoft.com/office/officeart/2011/layout/RadialPictureList"/>
    <dgm:cxn modelId="{8B9835FA-DDB9-45F1-9A67-C58E9D21F617}" srcId="{21D57968-33DC-428C-9A5F-F384EB8F6E2E}" destId="{AD368EC3-A297-4AB9-B22C-2541E79CD8FA}" srcOrd="2" destOrd="0" parTransId="{4C9C20F4-A5A8-4310-BC69-5B8F36917DA3}" sibTransId="{45DAE2EE-C4E6-439D-A802-A0EDD3F8AB5B}"/>
    <dgm:cxn modelId="{A22C1A28-92CD-4C6A-8C13-347132519BC7}" srcId="{21D57968-33DC-428C-9A5F-F384EB8F6E2E}" destId="{DE5268B8-3AD0-4364-BA2B-105B2DAD3AF0}" srcOrd="1" destOrd="0" parTransId="{19615C96-C981-439E-9C86-F10ADCB7FFB0}" sibTransId="{DA66BBD4-9D6C-4A38-A7CF-224C97AE8918}"/>
    <dgm:cxn modelId="{2AF69C2A-10B4-46E9-AFE5-616778A8A737}" srcId="{21D57968-33DC-428C-9A5F-F384EB8F6E2E}" destId="{1C4DE38B-2BE7-4812-A1D0-E65990F701E1}" srcOrd="0" destOrd="0" parTransId="{1AF8A773-1A73-409E-8F5C-5725B8FB9278}" sibTransId="{9A1A818B-1202-4364-8A20-F263A415E94F}"/>
    <dgm:cxn modelId="{3C629578-7372-4F3A-BA00-2A817B6240A0}" type="presOf" srcId="{1C4DE38B-2BE7-4812-A1D0-E65990F701E1}" destId="{812B6A53-6A53-4275-9507-B86C36189843}" srcOrd="0" destOrd="0" presId="urn:microsoft.com/office/officeart/2011/layout/RadialPictureList"/>
    <dgm:cxn modelId="{DD87159C-3007-4330-8DCE-D34E4D14D1C5}" type="presParOf" srcId="{21F8EABF-1757-4573-8004-C1676153FADA}" destId="{353D076C-CDD2-44DE-814B-9FE68F836C2F}" srcOrd="0" destOrd="0" presId="urn:microsoft.com/office/officeart/2011/layout/RadialPictureList"/>
    <dgm:cxn modelId="{7536EFEC-2C24-43CE-B643-1602C80815BB}" type="presParOf" srcId="{21F8EABF-1757-4573-8004-C1676153FADA}" destId="{5A0D47E1-64AC-4C1D-A299-E93CF7894C11}" srcOrd="1" destOrd="0" presId="urn:microsoft.com/office/officeart/2011/layout/RadialPictureList"/>
    <dgm:cxn modelId="{1E3A1052-EC41-418E-AD5D-74910E994366}" type="presParOf" srcId="{21F8EABF-1757-4573-8004-C1676153FADA}" destId="{000D4498-CBB6-4305-B6BE-7A70ACD7A06D}" srcOrd="2" destOrd="0" presId="urn:microsoft.com/office/officeart/2011/layout/RadialPictureList"/>
    <dgm:cxn modelId="{508F8505-4411-44B5-A1BB-F1091B983478}" type="presParOf" srcId="{21F8EABF-1757-4573-8004-C1676153FADA}" destId="{812B6A53-6A53-4275-9507-B86C36189843}" srcOrd="3" destOrd="0" presId="urn:microsoft.com/office/officeart/2011/layout/RadialPictureList"/>
    <dgm:cxn modelId="{A3477099-55E6-4AC9-8DE5-E782BA06B2DA}" type="presParOf" srcId="{21F8EABF-1757-4573-8004-C1676153FADA}" destId="{58D5754C-DC83-4BA8-8D71-F0CFC474E379}" srcOrd="4" destOrd="0" presId="urn:microsoft.com/office/officeart/2011/layout/RadialPictureList"/>
    <dgm:cxn modelId="{138024B8-334C-47F3-A270-691FC5B8BB06}" type="presParOf" srcId="{58D5754C-DC83-4BA8-8D71-F0CFC474E379}" destId="{3DC42AE1-B261-4B5B-B017-E1CA310F0FFD}" srcOrd="0" destOrd="0" presId="urn:microsoft.com/office/officeart/2011/layout/RadialPictureList"/>
    <dgm:cxn modelId="{9917FA68-D930-47CE-AA99-238893661674}" type="presParOf" srcId="{21F8EABF-1757-4573-8004-C1676153FADA}" destId="{C74F0EAB-2165-4840-8C20-F8975AA2566C}" srcOrd="5" destOrd="0" presId="urn:microsoft.com/office/officeart/2011/layout/RadialPictureList"/>
    <dgm:cxn modelId="{F2B1258B-959A-4C46-8EEA-AD2970417D0B}" type="presParOf" srcId="{21F8EABF-1757-4573-8004-C1676153FADA}" destId="{378D8929-C2AA-4D66-B890-EF1B66CA07B6}" srcOrd="6" destOrd="0" presId="urn:microsoft.com/office/officeart/2011/layout/RadialPictureList"/>
    <dgm:cxn modelId="{1490D5D3-38CA-4C66-8B86-0588675268B1}" type="presParOf" srcId="{378D8929-C2AA-4D66-B890-EF1B66CA07B6}" destId="{57A84F9F-3C2E-45B6-8B50-1267C5AAEE8E}" srcOrd="0" destOrd="0" presId="urn:microsoft.com/office/officeart/2011/layout/RadialPictureList"/>
    <dgm:cxn modelId="{C4BD6FF1-7208-4C90-AED8-A2A5453C1244}" type="presParOf" srcId="{21F8EABF-1757-4573-8004-C1676153FADA}" destId="{AFE47A02-21BD-43B7-931E-5C28FAAF6AE5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262110-D840-462E-9603-DD6BAC69FE2B}">
      <dsp:nvSpPr>
        <dsp:cNvPr id="0" name=""/>
        <dsp:cNvSpPr/>
      </dsp:nvSpPr>
      <dsp:spPr>
        <a:xfrm>
          <a:off x="-6996560" y="-1070542"/>
          <a:ext cx="8333772" cy="8333772"/>
        </a:xfrm>
        <a:prstGeom prst="blockArc">
          <a:avLst>
            <a:gd name="adj1" fmla="val 18900000"/>
            <a:gd name="adj2" fmla="val 2700000"/>
            <a:gd name="adj3" fmla="val 2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961224-C118-4F23-9E6C-4E9C60E90272}">
      <dsp:nvSpPr>
        <dsp:cNvPr id="0" name=""/>
        <dsp:cNvSpPr/>
      </dsp:nvSpPr>
      <dsp:spPr>
        <a:xfrm>
          <a:off x="434417" y="281519"/>
          <a:ext cx="8555918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кадастровой стоимости по ОКС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4417" y="281519"/>
        <a:ext cx="8555918" cy="562791"/>
      </dsp:txXfrm>
    </dsp:sp>
    <dsp:sp modelId="{30D0FDD0-FECE-46CE-9F08-1C1CFBE62F63}">
      <dsp:nvSpPr>
        <dsp:cNvPr id="0" name=""/>
        <dsp:cNvSpPr/>
      </dsp:nvSpPr>
      <dsp:spPr>
        <a:xfrm>
          <a:off x="82672" y="211170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BF217DAD-D589-4C60-A2B7-206061CB9517}">
      <dsp:nvSpPr>
        <dsp:cNvPr id="0" name=""/>
        <dsp:cNvSpPr/>
      </dsp:nvSpPr>
      <dsp:spPr>
        <a:xfrm>
          <a:off x="944075" y="977042"/>
          <a:ext cx="8046260" cy="861110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Установление по ЗУ и ОКС вида разрешенного использования, площади,  категории и вида объекта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075" y="977042"/>
        <a:ext cx="8046260" cy="861110"/>
      </dsp:txXfrm>
    </dsp:sp>
    <dsp:sp modelId="{A84E2FD9-A52A-40CE-8CE5-1CBA4A4C43C7}">
      <dsp:nvSpPr>
        <dsp:cNvPr id="0" name=""/>
        <dsp:cNvSpPr/>
      </dsp:nvSpPr>
      <dsp:spPr>
        <a:xfrm>
          <a:off x="592330" y="1055853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2206FB50-CBBE-4A82-95B3-7E2DE30697A2}">
      <dsp:nvSpPr>
        <dsp:cNvPr id="0" name=""/>
        <dsp:cNvSpPr/>
      </dsp:nvSpPr>
      <dsp:spPr>
        <a:xfrm>
          <a:off x="1223365" y="1970265"/>
          <a:ext cx="7766970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Перечня объектов недвижимости в соответствии со статьей 378.2 НК РФ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3365" y="1970265"/>
        <a:ext cx="7766970" cy="562791"/>
      </dsp:txXfrm>
    </dsp:sp>
    <dsp:sp modelId="{DDD05CD1-76E3-4758-9DB5-009E666DDB9F}">
      <dsp:nvSpPr>
        <dsp:cNvPr id="0" name=""/>
        <dsp:cNvSpPr/>
      </dsp:nvSpPr>
      <dsp:spPr>
        <a:xfrm>
          <a:off x="871620" y="1899916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42BA2977-8591-4975-8DBA-DE3C5A5C39D0}">
      <dsp:nvSpPr>
        <dsp:cNvPr id="0" name=""/>
        <dsp:cNvSpPr/>
      </dsp:nvSpPr>
      <dsp:spPr>
        <a:xfrm>
          <a:off x="1312540" y="2814948"/>
          <a:ext cx="7677795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в налоговый оборот объектов незавершенного строительства, изменение вида объекта здания на сооружения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2540" y="2814948"/>
        <a:ext cx="7677795" cy="562791"/>
      </dsp:txXfrm>
    </dsp:sp>
    <dsp:sp modelId="{4E85CC09-8C43-4606-8BC8-5A1BFDB8917F}">
      <dsp:nvSpPr>
        <dsp:cNvPr id="0" name=""/>
        <dsp:cNvSpPr/>
      </dsp:nvSpPr>
      <dsp:spPr>
        <a:xfrm>
          <a:off x="960795" y="2744599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19736C54-F1DD-4EDF-82F2-3BA163776A35}">
      <dsp:nvSpPr>
        <dsp:cNvPr id="0" name=""/>
        <dsp:cNvSpPr/>
      </dsp:nvSpPr>
      <dsp:spPr>
        <a:xfrm>
          <a:off x="1223365" y="3659630"/>
          <a:ext cx="7766970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организаций, использующих земельные участки не по целевому назначению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3365" y="3659630"/>
        <a:ext cx="7766970" cy="562791"/>
      </dsp:txXfrm>
    </dsp:sp>
    <dsp:sp modelId="{F8F2AB9E-137F-4D92-9F2E-DA7FA2731034}">
      <dsp:nvSpPr>
        <dsp:cNvPr id="0" name=""/>
        <dsp:cNvSpPr/>
      </dsp:nvSpPr>
      <dsp:spPr>
        <a:xfrm>
          <a:off x="871620" y="3589281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perspectiveHeroicExtremeRightFacing"/>
          <a:lightRig rig="flood" dir="t"/>
        </a:scene3d>
        <a:sp3d extrusionH="107950" prstMaterial="dkEdg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EA512D19-6F52-4029-B702-C6F338C71CD5}">
      <dsp:nvSpPr>
        <dsp:cNvPr id="0" name=""/>
        <dsp:cNvSpPr/>
      </dsp:nvSpPr>
      <dsp:spPr>
        <a:xfrm>
          <a:off x="944075" y="4503694"/>
          <a:ext cx="8046260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необоснованных пониженных ставок по ЗУ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075" y="4503694"/>
        <a:ext cx="8046260" cy="562791"/>
      </dsp:txXfrm>
    </dsp:sp>
    <dsp:sp modelId="{980ACD59-8F07-413A-B91A-B3484F57A6D5}">
      <dsp:nvSpPr>
        <dsp:cNvPr id="0" name=""/>
        <dsp:cNvSpPr/>
      </dsp:nvSpPr>
      <dsp:spPr>
        <a:xfrm>
          <a:off x="592330" y="4433345"/>
          <a:ext cx="703489" cy="703489"/>
        </a:xfrm>
        <a:prstGeom prst="ellipse">
          <a:avLst/>
        </a:prstGeom>
        <a:gradFill rotWithShape="0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0" cap="flat" cmpd="sng" algn="ctr">
          <a:noFill/>
          <a:prstDash val="solid"/>
        </a:ln>
        <a:effectLst/>
        <a:scene3d>
          <a:camera prst="isometricOffAxis2Right">
            <a:rot lat="600000" lon="19800000" rev="0"/>
          </a:camera>
          <a:lightRig rig="flood" dir="t"/>
        </a:scene3d>
        <a:sp3d extrusionH="107950" prstMaterial="dkEdge">
          <a:bevelT w="82550" h="63500" prst="angle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8755FB-B23C-4DD7-B002-F395326D2D51}">
      <dsp:nvSpPr>
        <dsp:cNvPr id="0" name=""/>
        <dsp:cNvSpPr/>
      </dsp:nvSpPr>
      <dsp:spPr>
        <a:xfrm>
          <a:off x="434417" y="5348376"/>
          <a:ext cx="8555918" cy="56279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467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 адресных данных по ЗУ и ОКС, приведение адресов в соответствии со структурой ФИАС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4417" y="5348376"/>
        <a:ext cx="8555918" cy="562791"/>
      </dsp:txXfrm>
    </dsp:sp>
    <dsp:sp modelId="{45D3DB86-0D62-444D-9BFB-74C57C2E67E9}">
      <dsp:nvSpPr>
        <dsp:cNvPr id="0" name=""/>
        <dsp:cNvSpPr/>
      </dsp:nvSpPr>
      <dsp:spPr>
        <a:xfrm>
          <a:off x="82672" y="5278027"/>
          <a:ext cx="703489" cy="703489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perspectiveHeroicExtremeRightFacing"/>
          <a:lightRig rig="flood" dir="t"/>
        </a:scene3d>
        <a:sp3d extrusionH="107950" prstMaterial="matte">
          <a:bevelT w="82550" h="63500" prst="angle"/>
          <a:bevelB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91541D-7B25-4A5B-B7B4-7F807A753DC7}">
      <dsp:nvSpPr>
        <dsp:cNvPr id="0" name=""/>
        <dsp:cNvSpPr/>
      </dsp:nvSpPr>
      <dsp:spPr>
        <a:xfrm>
          <a:off x="0" y="0"/>
          <a:ext cx="4481076" cy="958061"/>
        </a:xfrm>
        <a:prstGeom prst="roundRect">
          <a:avLst>
            <a:gd name="adj" fmla="val 10000"/>
          </a:avLst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Результаты актуализации базы и выявления объектов, не вовлеченных в налоговый оборот (за 2016 по 1 полугодие 2019)</a:t>
          </a:r>
          <a:endParaRPr lang="ru-RU" sz="1800" kern="1200" dirty="0"/>
        </a:p>
      </dsp:txBody>
      <dsp:txXfrm>
        <a:off x="28061" y="28061"/>
        <a:ext cx="4424954" cy="901939"/>
      </dsp:txXfrm>
    </dsp:sp>
    <dsp:sp modelId="{A5B7CA7E-5C57-45AB-AC4F-4C04F2B2F3BC}">
      <dsp:nvSpPr>
        <dsp:cNvPr id="0" name=""/>
        <dsp:cNvSpPr/>
      </dsp:nvSpPr>
      <dsp:spPr>
        <a:xfrm rot="5880388">
          <a:off x="2110516" y="1000310"/>
          <a:ext cx="97989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ECA084-C224-49FA-87E1-9C56D782E422}">
      <dsp:nvSpPr>
        <dsp:cNvPr id="0" name=""/>
        <dsp:cNvSpPr/>
      </dsp:nvSpPr>
      <dsp:spPr>
        <a:xfrm>
          <a:off x="216022" y="1152129"/>
          <a:ext cx="3771613" cy="626114"/>
        </a:xfrm>
        <a:prstGeom prst="roundRect">
          <a:avLst>
            <a:gd name="adj" fmla="val 10000"/>
          </a:avLst>
        </a:prstGeom>
        <a:solidFill>
          <a:srgbClr val="FFCCFF">
            <a:alpha val="89804"/>
          </a:srgbClr>
        </a:solidFill>
        <a:ln w="25400" cap="flat" cmpd="sng" algn="ctr">
          <a:solidFill>
            <a:srgbClr val="CC00CC">
              <a:alpha val="89804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2336</a:t>
          </a:r>
          <a:r>
            <a:rPr lang="ru-RU" sz="1400" kern="1200" dirty="0" smtClean="0"/>
            <a:t> земельным участкам уточнены сведения о зарегистрированных правах после смерти собственников</a:t>
          </a:r>
          <a:endParaRPr lang="ru-RU" sz="1400" kern="1200" dirty="0"/>
        </a:p>
      </dsp:txBody>
      <dsp:txXfrm>
        <a:off x="234360" y="1170467"/>
        <a:ext cx="3734937" cy="589438"/>
      </dsp:txXfrm>
    </dsp:sp>
    <dsp:sp modelId="{E0662192-7F67-474E-A96E-009C0E4084CB}">
      <dsp:nvSpPr>
        <dsp:cNvPr id="0" name=""/>
        <dsp:cNvSpPr/>
      </dsp:nvSpPr>
      <dsp:spPr>
        <a:xfrm rot="5578968">
          <a:off x="2014949" y="1842449"/>
          <a:ext cx="128734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23B80-9355-43F3-8F06-5530EF3A0F72}">
      <dsp:nvSpPr>
        <dsp:cNvPr id="0" name=""/>
        <dsp:cNvSpPr/>
      </dsp:nvSpPr>
      <dsp:spPr>
        <a:xfrm>
          <a:off x="216035" y="2016225"/>
          <a:ext cx="3650422" cy="1223252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509</a:t>
          </a:r>
          <a:r>
            <a:rPr lang="ru-RU" sz="1400" kern="1200" dirty="0" smtClean="0"/>
            <a:t> земельным участкам и </a:t>
          </a:r>
          <a:r>
            <a:rPr lang="ru-RU" sz="1400" b="1" kern="1200" dirty="0" smtClean="0"/>
            <a:t>7176</a:t>
          </a:r>
          <a:r>
            <a:rPr lang="ru-RU" sz="1400" kern="1200" dirty="0" smtClean="0"/>
            <a:t> объектам недвижимости уточнены сведения о правообладателях, сведения о регистрации прав по которым отсутствовали в ЕГРН</a:t>
          </a:r>
          <a:endParaRPr lang="ru-RU" sz="1400" kern="1200" dirty="0"/>
        </a:p>
      </dsp:txBody>
      <dsp:txXfrm>
        <a:off x="251863" y="2052053"/>
        <a:ext cx="3578766" cy="1151596"/>
      </dsp:txXfrm>
    </dsp:sp>
    <dsp:sp modelId="{238E7DFF-5CBC-4314-80CB-FFF0F5322204}">
      <dsp:nvSpPr>
        <dsp:cNvPr id="0" name=""/>
        <dsp:cNvSpPr/>
      </dsp:nvSpPr>
      <dsp:spPr>
        <a:xfrm rot="5417878">
          <a:off x="1947640" y="3329150"/>
          <a:ext cx="179348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5C5F8D-6B8F-4152-8A41-E24B0655EDBE}">
      <dsp:nvSpPr>
        <dsp:cNvPr id="0" name=""/>
        <dsp:cNvSpPr/>
      </dsp:nvSpPr>
      <dsp:spPr>
        <a:xfrm>
          <a:off x="144019" y="3528392"/>
          <a:ext cx="3781831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1668</a:t>
          </a:r>
          <a:r>
            <a:rPr lang="ru-RU" sz="1400" kern="1200" dirty="0" smtClean="0"/>
            <a:t> земельным участкам и </a:t>
          </a:r>
          <a:r>
            <a:rPr lang="ru-RU" sz="1400" b="1" kern="1200" dirty="0" smtClean="0"/>
            <a:t>27719 </a:t>
          </a:r>
          <a:r>
            <a:rPr lang="ru-RU" sz="1400" kern="1200" dirty="0" smtClean="0"/>
            <a:t>объектам недвижимости уточнены сведения о кадастровой стоимости</a:t>
          </a:r>
          <a:endParaRPr lang="ru-RU" sz="1400" kern="1200" dirty="0"/>
        </a:p>
      </dsp:txBody>
      <dsp:txXfrm>
        <a:off x="162357" y="3546730"/>
        <a:ext cx="3745155" cy="589438"/>
      </dsp:txXfrm>
    </dsp:sp>
    <dsp:sp modelId="{8020A1C4-30F6-410E-90B0-E623C12C2499}">
      <dsp:nvSpPr>
        <dsp:cNvPr id="0" name=""/>
        <dsp:cNvSpPr/>
      </dsp:nvSpPr>
      <dsp:spPr>
        <a:xfrm rot="5263269">
          <a:off x="1987828" y="4218712"/>
          <a:ext cx="12860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23336A-0A26-4C10-AA54-445C44A9E4B0}">
      <dsp:nvSpPr>
        <dsp:cNvPr id="0" name=""/>
        <dsp:cNvSpPr/>
      </dsp:nvSpPr>
      <dsp:spPr>
        <a:xfrm>
          <a:off x="216035" y="4392488"/>
          <a:ext cx="3706572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369 </a:t>
          </a:r>
          <a:r>
            <a:rPr lang="ru-RU" sz="1400" kern="1200" dirty="0" smtClean="0"/>
            <a:t>объектам недвижимости уточнены сведения о площади</a:t>
          </a:r>
          <a:endParaRPr lang="ru-RU" sz="1400" kern="1200" dirty="0"/>
        </a:p>
      </dsp:txBody>
      <dsp:txXfrm>
        <a:off x="234373" y="4410826"/>
        <a:ext cx="3669896" cy="589438"/>
      </dsp:txXfrm>
    </dsp:sp>
    <dsp:sp modelId="{44E806B0-EFC3-435D-937E-B82E16AF5383}">
      <dsp:nvSpPr>
        <dsp:cNvPr id="0" name=""/>
        <dsp:cNvSpPr/>
      </dsp:nvSpPr>
      <dsp:spPr>
        <a:xfrm rot="5472426">
          <a:off x="1995985" y="5082808"/>
          <a:ext cx="128464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4B1334-AE08-4EBF-AD22-B3FDCA4CD865}">
      <dsp:nvSpPr>
        <dsp:cNvPr id="0" name=""/>
        <dsp:cNvSpPr/>
      </dsp:nvSpPr>
      <dsp:spPr>
        <a:xfrm>
          <a:off x="216022" y="5256584"/>
          <a:ext cx="3670182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3394</a:t>
          </a:r>
          <a:r>
            <a:rPr lang="ru-RU" sz="1400" kern="1200" dirty="0" smtClean="0"/>
            <a:t> земельным участкам и </a:t>
          </a:r>
          <a:r>
            <a:rPr lang="ru-RU" sz="1400" b="1" kern="1200" dirty="0" smtClean="0"/>
            <a:t>138388 </a:t>
          </a:r>
          <a:r>
            <a:rPr lang="ru-RU" sz="1400" kern="1200" dirty="0" smtClean="0"/>
            <a:t>объектам недвижимости  уточнены адресные характеристики</a:t>
          </a:r>
          <a:endParaRPr lang="ru-RU" sz="1400" kern="1200" dirty="0"/>
        </a:p>
      </dsp:txBody>
      <dsp:txXfrm>
        <a:off x="234360" y="5274922"/>
        <a:ext cx="3633506" cy="589438"/>
      </dsp:txXfrm>
    </dsp:sp>
    <dsp:sp modelId="{A769F4B5-56B7-4E64-9558-390EB7659905}">
      <dsp:nvSpPr>
        <dsp:cNvPr id="0" name=""/>
        <dsp:cNvSpPr/>
      </dsp:nvSpPr>
      <dsp:spPr>
        <a:xfrm>
          <a:off x="4994453" y="1761"/>
          <a:ext cx="4563873" cy="1081900"/>
        </a:xfrm>
        <a:prstGeom prst="roundRect">
          <a:avLst>
            <a:gd name="adj" fmla="val 10000"/>
          </a:avLst>
        </a:prstGeom>
        <a:solidFill>
          <a:srgbClr val="FFCCFF"/>
        </a:solidFill>
        <a:ln w="25400" cap="flat" cmpd="sng" algn="ctr">
          <a:solidFill>
            <a:srgbClr val="CC00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 </a:t>
          </a:r>
          <a:r>
            <a:rPr lang="ru-RU" sz="1400" b="1" kern="1200" dirty="0" smtClean="0">
              <a:solidFill>
                <a:schemeClr val="tx1"/>
              </a:solidFill>
            </a:rPr>
            <a:t>1633</a:t>
          </a:r>
          <a:r>
            <a:rPr lang="ru-RU" sz="1400" kern="1200" dirty="0" smtClean="0">
              <a:solidFill>
                <a:schemeClr val="tx1"/>
              </a:solidFill>
            </a:rPr>
            <a:t> земельным участкам уточнены сведения по применению повышающих коэффициентов при расчете земельного налога в соответствии с п. 15 и 16 статьи 396 НК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026141" y="33449"/>
        <a:ext cx="4500497" cy="1018524"/>
      </dsp:txXfrm>
    </dsp:sp>
    <dsp:sp modelId="{F81F9DFA-F83A-4D1D-BB31-F9899B91A9C4}">
      <dsp:nvSpPr>
        <dsp:cNvPr id="0" name=""/>
        <dsp:cNvSpPr/>
      </dsp:nvSpPr>
      <dsp:spPr>
        <a:xfrm rot="5377663">
          <a:off x="7233027" y="1123865"/>
          <a:ext cx="9499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AD1CA-47B7-4A30-924F-1D4E248951B8}">
      <dsp:nvSpPr>
        <dsp:cNvPr id="0" name=""/>
        <dsp:cNvSpPr/>
      </dsp:nvSpPr>
      <dsp:spPr>
        <a:xfrm>
          <a:off x="5037242" y="1273639"/>
          <a:ext cx="4495026" cy="1112899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20359 </a:t>
          </a:r>
          <a:r>
            <a:rPr lang="ru-RU" sz="1400" kern="1200" dirty="0" smtClean="0"/>
            <a:t>объектам недвижимости уточнены данные о  видах объектов недвижимости («машино-место», «гараж», «гаражный бокс», «хозяйственные строения и сооружения, площадь которых не превышает 50 квадратных метров»)</a:t>
          </a:r>
          <a:endParaRPr lang="ru-RU" sz="1400" kern="1200" dirty="0"/>
        </a:p>
      </dsp:txBody>
      <dsp:txXfrm>
        <a:off x="5069838" y="1306235"/>
        <a:ext cx="4429834" cy="1047707"/>
      </dsp:txXfrm>
    </dsp:sp>
    <dsp:sp modelId="{FA08F423-EB67-453A-B8A6-AD165620F4E3}">
      <dsp:nvSpPr>
        <dsp:cNvPr id="0" name=""/>
        <dsp:cNvSpPr/>
      </dsp:nvSpPr>
      <dsp:spPr>
        <a:xfrm rot="5425725">
          <a:off x="7210291" y="2455905"/>
          <a:ext cx="13874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AD01D5-7022-48E4-BDAF-BFB7DBA42BC4}">
      <dsp:nvSpPr>
        <dsp:cNvPr id="0" name=""/>
        <dsp:cNvSpPr/>
      </dsp:nvSpPr>
      <dsp:spPr>
        <a:xfrm>
          <a:off x="5037242" y="2634841"/>
          <a:ext cx="4478296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41</a:t>
          </a:r>
          <a:r>
            <a:rPr lang="ru-RU" sz="1400" kern="1200" dirty="0" smtClean="0"/>
            <a:t> объект недвижимого имущества из 964 предложенных был включен в Перечень </a:t>
          </a:r>
          <a:endParaRPr lang="ru-RU" sz="1400" kern="1200" dirty="0"/>
        </a:p>
      </dsp:txBody>
      <dsp:txXfrm>
        <a:off x="5055580" y="2653179"/>
        <a:ext cx="4441620" cy="589438"/>
      </dsp:txXfrm>
    </dsp:sp>
    <dsp:sp modelId="{7E500F2F-DC39-416F-92DD-456B5E4290C9}">
      <dsp:nvSpPr>
        <dsp:cNvPr id="0" name=""/>
        <dsp:cNvSpPr/>
      </dsp:nvSpPr>
      <dsp:spPr>
        <a:xfrm rot="5400000">
          <a:off x="7221605" y="3315741"/>
          <a:ext cx="10957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FB1036-2368-4377-B17B-9BFDF3D465A4}">
      <dsp:nvSpPr>
        <dsp:cNvPr id="0" name=""/>
        <dsp:cNvSpPr/>
      </dsp:nvSpPr>
      <dsp:spPr>
        <a:xfrm>
          <a:off x="5037242" y="3480096"/>
          <a:ext cx="4478296" cy="948312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217</a:t>
          </a:r>
          <a:r>
            <a:rPr lang="ru-RU" sz="1400" kern="1200" dirty="0" smtClean="0"/>
            <a:t> земельным участкам сельскохозяйственного производства, используемые не по целевому назначению уточнена налоговая ставка как для «прочих земельных участков»</a:t>
          </a:r>
          <a:endParaRPr lang="ru-RU" sz="1400" kern="1200" dirty="0"/>
        </a:p>
      </dsp:txBody>
      <dsp:txXfrm>
        <a:off x="5065017" y="3507871"/>
        <a:ext cx="4422746" cy="892762"/>
      </dsp:txXfrm>
    </dsp:sp>
    <dsp:sp modelId="{892ED2F9-11A0-48D4-ABFC-84547A0E0461}">
      <dsp:nvSpPr>
        <dsp:cNvPr id="0" name=""/>
        <dsp:cNvSpPr/>
      </dsp:nvSpPr>
      <dsp:spPr>
        <a:xfrm rot="5400000">
          <a:off x="7221605" y="4483194"/>
          <a:ext cx="10957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D0C499-5247-46CC-9888-AE7D3C814BFA}">
      <dsp:nvSpPr>
        <dsp:cNvPr id="0" name=""/>
        <dsp:cNvSpPr/>
      </dsp:nvSpPr>
      <dsp:spPr>
        <a:xfrm>
          <a:off x="5047147" y="4647549"/>
          <a:ext cx="4458486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5632</a:t>
          </a:r>
          <a:r>
            <a:rPr lang="ru-RU" sz="1400" kern="1200" dirty="0" smtClean="0"/>
            <a:t> земельным участкам и </a:t>
          </a:r>
          <a:r>
            <a:rPr lang="ru-RU" sz="1400" b="1" kern="1200" dirty="0" smtClean="0"/>
            <a:t>279</a:t>
          </a:r>
          <a:r>
            <a:rPr lang="ru-RU" sz="1400" kern="1200" dirty="0" smtClean="0"/>
            <a:t> объектам недвижимости уточнена дата начала применения кадастровой стоимости</a:t>
          </a:r>
          <a:endParaRPr lang="ru-RU" sz="1400" kern="1200" dirty="0"/>
        </a:p>
      </dsp:txBody>
      <dsp:txXfrm>
        <a:off x="5065485" y="4665887"/>
        <a:ext cx="4421810" cy="589438"/>
      </dsp:txXfrm>
    </dsp:sp>
    <dsp:sp modelId="{4686E502-1062-486C-B239-DECE955FAC56}">
      <dsp:nvSpPr>
        <dsp:cNvPr id="0" name=""/>
        <dsp:cNvSpPr/>
      </dsp:nvSpPr>
      <dsp:spPr>
        <a:xfrm rot="5400000">
          <a:off x="7221605" y="5328449"/>
          <a:ext cx="109570" cy="109570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1D378-9616-47DC-A411-86F7B9CE65AB}">
      <dsp:nvSpPr>
        <dsp:cNvPr id="0" name=""/>
        <dsp:cNvSpPr/>
      </dsp:nvSpPr>
      <dsp:spPr>
        <a:xfrm>
          <a:off x="5047147" y="5492804"/>
          <a:ext cx="4458486" cy="626114"/>
        </a:xfrm>
        <a:prstGeom prst="roundRect">
          <a:avLst>
            <a:gd name="adj" fmla="val 10000"/>
          </a:avLst>
        </a:prstGeom>
        <a:solidFill>
          <a:srgbClr val="FFCCFF">
            <a:alpha val="90000"/>
          </a:srgbClr>
        </a:solidFill>
        <a:ln w="25400" cap="flat" cmpd="sng" algn="ctr">
          <a:solidFill>
            <a:srgbClr val="CC00CC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</a:t>
          </a:r>
          <a:r>
            <a:rPr lang="ru-RU" sz="1400" b="1" kern="1200" dirty="0" smtClean="0"/>
            <a:t>6497</a:t>
          </a:r>
          <a:r>
            <a:rPr lang="ru-RU" sz="1400" kern="1200" dirty="0" smtClean="0"/>
            <a:t> земельным участкам уточнены сведения о категории земель и (или) виде разрешенного использования</a:t>
          </a:r>
          <a:endParaRPr lang="ru-RU" sz="1400" kern="1200" dirty="0"/>
        </a:p>
      </dsp:txBody>
      <dsp:txXfrm>
        <a:off x="5065485" y="5511142"/>
        <a:ext cx="4421810" cy="5894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8B1385-2836-4CFA-9ACD-531511F04CC4}">
      <dsp:nvSpPr>
        <dsp:cNvPr id="0" name=""/>
        <dsp:cNvSpPr/>
      </dsp:nvSpPr>
      <dsp:spPr>
        <a:xfrm>
          <a:off x="0" y="46619"/>
          <a:ext cx="1146520" cy="86076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C2883-73A4-4830-8839-96E8CEFFEDFC}">
      <dsp:nvSpPr>
        <dsp:cNvPr id="0" name=""/>
        <dsp:cNvSpPr/>
      </dsp:nvSpPr>
      <dsp:spPr>
        <a:xfrm>
          <a:off x="970648" y="437700"/>
          <a:ext cx="2419432" cy="1810357"/>
        </a:xfrm>
        <a:prstGeom prst="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Увеличение налоговой базы в отношении 3,3 тыс. объектов в 4,5 тыс. раз</a:t>
          </a:r>
          <a:endParaRPr lang="ru-RU" sz="14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970648" y="437700"/>
        <a:ext cx="2419432" cy="1810357"/>
      </dsp:txXfrm>
    </dsp:sp>
    <dsp:sp modelId="{ADE0C21F-F08F-4295-8749-928383E6B38F}">
      <dsp:nvSpPr>
        <dsp:cNvPr id="0" name=""/>
        <dsp:cNvSpPr/>
      </dsp:nvSpPr>
      <dsp:spPr>
        <a:xfrm>
          <a:off x="981698" y="377895"/>
          <a:ext cx="390102" cy="390203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7021D3FC-58A7-420C-9386-CCC6C208FE25}">
      <dsp:nvSpPr>
        <dsp:cNvPr id="0" name=""/>
        <dsp:cNvSpPr/>
      </dsp:nvSpPr>
      <dsp:spPr>
        <a:xfrm rot="5400000">
          <a:off x="3041412" y="392410"/>
          <a:ext cx="390203" cy="390102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84EE0016-3397-4233-9B3C-B8B619BC19CB}">
      <dsp:nvSpPr>
        <dsp:cNvPr id="0" name=""/>
        <dsp:cNvSpPr/>
      </dsp:nvSpPr>
      <dsp:spPr>
        <a:xfrm rot="16200000">
          <a:off x="954863" y="1846683"/>
          <a:ext cx="390203" cy="390102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40C54422-A439-4967-9103-567D0C3F1D39}">
      <dsp:nvSpPr>
        <dsp:cNvPr id="0" name=""/>
        <dsp:cNvSpPr/>
      </dsp:nvSpPr>
      <dsp:spPr>
        <a:xfrm rot="10800000">
          <a:off x="3019851" y="1866876"/>
          <a:ext cx="390102" cy="390203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F4757-9276-44BC-BE8C-C2308C2D3A51}">
      <dsp:nvSpPr>
        <dsp:cNvPr id="0" name=""/>
        <dsp:cNvSpPr/>
      </dsp:nvSpPr>
      <dsp:spPr>
        <a:xfrm>
          <a:off x="0" y="0"/>
          <a:ext cx="9833343" cy="7823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Пример не вовлечения объекта </a:t>
          </a:r>
          <a:r>
            <a:rPr lang="ru-RU" sz="2000" kern="1200" smtClean="0"/>
            <a:t>в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налоговый </a:t>
          </a:r>
          <a:r>
            <a:rPr lang="ru-RU" sz="2000" kern="1200" dirty="0" smtClean="0"/>
            <a:t>оборот</a:t>
          </a:r>
          <a:endParaRPr lang="ru-RU" sz="2000" kern="1200" dirty="0"/>
        </a:p>
      </dsp:txBody>
      <dsp:txXfrm>
        <a:off x="22915" y="22915"/>
        <a:ext cx="9787513" cy="736561"/>
      </dsp:txXfrm>
    </dsp:sp>
    <dsp:sp modelId="{A44D395B-7C13-47E6-847F-57C301A174EE}">
      <dsp:nvSpPr>
        <dsp:cNvPr id="0" name=""/>
        <dsp:cNvSpPr/>
      </dsp:nvSpPr>
      <dsp:spPr>
        <a:xfrm>
          <a:off x="167136" y="782391"/>
          <a:ext cx="816197" cy="1873471"/>
        </a:xfrm>
        <a:custGeom>
          <a:avLst/>
          <a:gdLst/>
          <a:ahLst/>
          <a:cxnLst/>
          <a:rect l="0" t="0" r="0" b="0"/>
          <a:pathLst>
            <a:path>
              <a:moveTo>
                <a:pt x="816197" y="0"/>
              </a:moveTo>
              <a:lnTo>
                <a:pt x="0" y="18734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43B9BB-D275-4E6E-83AA-3CE73A44FC9A}">
      <dsp:nvSpPr>
        <dsp:cNvPr id="0" name=""/>
        <dsp:cNvSpPr/>
      </dsp:nvSpPr>
      <dsp:spPr>
        <a:xfrm>
          <a:off x="167136" y="1073686"/>
          <a:ext cx="2675134" cy="3164352"/>
        </a:xfrm>
        <a:prstGeom prst="roundRect">
          <a:avLst>
            <a:gd name="adj" fmla="val 10000"/>
          </a:avLst>
        </a:prstGeom>
        <a:solidFill>
          <a:srgbClr val="FFFFCC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/>
            <a:t>Кемеровский городской округ </a:t>
          </a:r>
          <a:r>
            <a:rPr lang="ru-RU" sz="1400" kern="1200" dirty="0" smtClean="0"/>
            <a:t>- </a:t>
          </a:r>
          <a:r>
            <a:rPr lang="ru-RU" sz="1400" kern="1200" dirty="0"/>
            <a:t>объект незавершенного строительства, расположенный </a:t>
          </a:r>
          <a:r>
            <a:rPr lang="ru-RU" sz="1400" kern="1200" dirty="0" smtClean="0"/>
            <a:t>в г.Кемерово, площадью </a:t>
          </a:r>
          <a:r>
            <a:rPr lang="ru-RU" sz="1400" kern="1200" dirty="0"/>
            <a:t>481 кв. м., фактически данный объект функционирует, в нем расположены 2 действующие организации: спортивный клуб и </a:t>
          </a:r>
          <a:r>
            <a:rPr lang="ru-RU" sz="1400" kern="1200" dirty="0" smtClean="0"/>
            <a:t>экипировочный </a:t>
          </a:r>
          <a:r>
            <a:rPr lang="ru-RU" sz="1400" kern="1200" dirty="0"/>
            <a:t>центр</a:t>
          </a:r>
        </a:p>
      </dsp:txBody>
      <dsp:txXfrm>
        <a:off x="245488" y="1152038"/>
        <a:ext cx="2518430" cy="30076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D076C-CDD2-44DE-814B-9FE68F836C2F}">
      <dsp:nvSpPr>
        <dsp:cNvPr id="0" name=""/>
        <dsp:cNvSpPr/>
      </dsp:nvSpPr>
      <dsp:spPr>
        <a:xfrm>
          <a:off x="493310" y="1224182"/>
          <a:ext cx="2261660" cy="226177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0000"/>
              </a:solidFill>
            </a:rPr>
            <a:t>10,9 млн.руб. </a:t>
          </a:r>
          <a:r>
            <a:rPr lang="ru-RU" sz="1600" kern="1200" dirty="0" smtClean="0">
              <a:solidFill>
                <a:schemeClr val="tx1"/>
              </a:solidFill>
            </a:rPr>
            <a:t>сумма уменьшенного налога на имущество ФЛ за 2016-2017 годы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824522" y="1555411"/>
        <a:ext cx="1599236" cy="1599314"/>
      </dsp:txXfrm>
    </dsp:sp>
    <dsp:sp modelId="{5A0D47E1-64AC-4C1D-A299-E93CF7894C11}">
      <dsp:nvSpPr>
        <dsp:cNvPr id="0" name=""/>
        <dsp:cNvSpPr/>
      </dsp:nvSpPr>
      <dsp:spPr>
        <a:xfrm>
          <a:off x="-658841" y="-71954"/>
          <a:ext cx="4559135" cy="4752621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D4498-CBB6-4305-B6BE-7A70ACD7A06D}">
      <dsp:nvSpPr>
        <dsp:cNvPr id="0" name=""/>
        <dsp:cNvSpPr/>
      </dsp:nvSpPr>
      <dsp:spPr>
        <a:xfrm>
          <a:off x="2630241" y="478039"/>
          <a:ext cx="1402209" cy="126405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12B6A53-6A53-4275-9507-B86C36189843}">
      <dsp:nvSpPr>
        <dsp:cNvPr id="0" name=""/>
        <dsp:cNvSpPr/>
      </dsp:nvSpPr>
      <dsp:spPr>
        <a:xfrm>
          <a:off x="4205893" y="504103"/>
          <a:ext cx="5083138" cy="1316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КН 42:02:0212001:2762  - молочная ферма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здания</a:t>
          </a:r>
          <a:r>
            <a:rPr lang="ru-RU" sz="1800" b="1" kern="1200" dirty="0" smtClean="0"/>
            <a:t> составляла  </a:t>
          </a:r>
          <a:r>
            <a:rPr lang="ru-RU" sz="1800" b="1" u="sng" kern="1200" dirty="0" smtClean="0"/>
            <a:t>880,8 млн.руб.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сооружения </a:t>
          </a:r>
          <a:r>
            <a:rPr lang="ru-RU" sz="1800" b="1" kern="1200" dirty="0" smtClean="0"/>
            <a:t>отсутствует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endParaRPr lang="ru-RU" sz="1800" kern="1200" dirty="0"/>
        </a:p>
      </dsp:txBody>
      <dsp:txXfrm>
        <a:off x="4205893" y="504103"/>
        <a:ext cx="5083138" cy="1316961"/>
      </dsp:txXfrm>
    </dsp:sp>
    <dsp:sp modelId="{3DC42AE1-B261-4B5B-B017-E1CA310F0FFD}">
      <dsp:nvSpPr>
        <dsp:cNvPr id="0" name=""/>
        <dsp:cNvSpPr/>
      </dsp:nvSpPr>
      <dsp:spPr>
        <a:xfrm>
          <a:off x="2990278" y="1702176"/>
          <a:ext cx="1402209" cy="140806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74F0EAB-2165-4840-8C20-F8975AA2566C}">
      <dsp:nvSpPr>
        <dsp:cNvPr id="0" name=""/>
        <dsp:cNvSpPr/>
      </dsp:nvSpPr>
      <dsp:spPr>
        <a:xfrm>
          <a:off x="4599945" y="1800250"/>
          <a:ext cx="4689086" cy="128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КН 42:10:0303001:2360 – промышленная зона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здания</a:t>
          </a:r>
          <a:r>
            <a:rPr lang="ru-RU" sz="1800" b="1" kern="1200" dirty="0" smtClean="0"/>
            <a:t> составляла </a:t>
          </a:r>
          <a:r>
            <a:rPr lang="ru-RU" sz="1800" b="1" u="sng" kern="1200" dirty="0" smtClean="0"/>
            <a:t>647,4 млн.руб.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сооружения </a:t>
          </a:r>
          <a:r>
            <a:rPr lang="ru-RU" sz="1800" b="1" kern="1200" dirty="0" smtClean="0"/>
            <a:t>составляет </a:t>
          </a:r>
          <a:r>
            <a:rPr lang="ru-RU" sz="1800" b="1" u="sng" kern="1200" dirty="0" smtClean="0"/>
            <a:t>99,4 млн.руб.</a:t>
          </a:r>
          <a:endParaRPr lang="ru-RU" sz="1800" b="1" u="sng" kern="1200" dirty="0"/>
        </a:p>
      </dsp:txBody>
      <dsp:txXfrm>
        <a:off x="4599945" y="1800250"/>
        <a:ext cx="4689086" cy="1282840"/>
      </dsp:txXfrm>
    </dsp:sp>
    <dsp:sp modelId="{57A84F9F-3C2E-45B6-8B50-1267C5AAEE8E}">
      <dsp:nvSpPr>
        <dsp:cNvPr id="0" name=""/>
        <dsp:cNvSpPr/>
      </dsp:nvSpPr>
      <dsp:spPr>
        <a:xfrm>
          <a:off x="2592289" y="3038238"/>
          <a:ext cx="1546230" cy="1408067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FE47A02-21BD-43B7-931E-5C28FAAF6AE5}">
      <dsp:nvSpPr>
        <dsp:cNvPr id="0" name=""/>
        <dsp:cNvSpPr/>
      </dsp:nvSpPr>
      <dsp:spPr>
        <a:xfrm>
          <a:off x="4320477" y="3312421"/>
          <a:ext cx="4909059" cy="1172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КН 42:22:0101006:155 – общественное питание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здания</a:t>
          </a:r>
          <a:r>
            <a:rPr lang="ru-RU" sz="1800" b="1" kern="1200" dirty="0" smtClean="0"/>
            <a:t> составляла </a:t>
          </a:r>
          <a:r>
            <a:rPr lang="ru-RU" sz="1800" b="1" u="sng" kern="1200" dirty="0" smtClean="0"/>
            <a:t>2,9 млн.руб.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b="1" kern="1200" dirty="0" smtClean="0"/>
            <a:t>КС </a:t>
          </a:r>
          <a:r>
            <a:rPr lang="ru-RU" sz="1800" b="1" kern="1200" dirty="0" smtClean="0">
              <a:solidFill>
                <a:srgbClr val="FF0000"/>
              </a:solidFill>
            </a:rPr>
            <a:t>сооружения </a:t>
          </a:r>
          <a:r>
            <a:rPr lang="ru-RU" sz="1800" b="1" kern="1200" dirty="0" smtClean="0"/>
            <a:t>отсутствует</a:t>
          </a:r>
          <a:endParaRPr lang="ru-RU" sz="1800" b="1" kern="1200" dirty="0"/>
        </a:p>
      </dsp:txBody>
      <dsp:txXfrm>
        <a:off x="4320477" y="3312421"/>
        <a:ext cx="4909059" cy="1172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0.05461</cdr:x>
      <cdr:y>0.24124</cdr:y>
    </cdr:from>
    <cdr:to>
      <cdr:x>0.30594</cdr:x>
      <cdr:y>0.3506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0907" y="493437"/>
          <a:ext cx="1016614" cy="2237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chemeClr val="accent5">
                <a:lumMod val="75000"/>
              </a:schemeClr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0.15978</cdr:x>
      <cdr:y>0.14511</cdr:y>
    </cdr:from>
    <cdr:to>
      <cdr:x>0.4032</cdr:x>
      <cdr:y>0.28252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667332" y="236257"/>
          <a:ext cx="1016614" cy="2237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chemeClr val="accent5">
                <a:lumMod val="75000"/>
              </a:schemeClr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0.11111</cdr:x>
      <cdr:y>0.01171</cdr:y>
    </cdr:from>
    <cdr:to>
      <cdr:x>0.19048</cdr:x>
      <cdr:y>0.10584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4056" y="35880"/>
          <a:ext cx="360040" cy="288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0.07937</cdr:x>
      <cdr:y>0.11733</cdr:y>
    </cdr:from>
    <cdr:to>
      <cdr:x>0.22222</cdr:x>
      <cdr:y>0.19975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040" y="359492"/>
          <a:ext cx="648072" cy="252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0.05072</cdr:x>
      <cdr:y>0.81801</cdr:y>
    </cdr:from>
    <cdr:to>
      <cdr:x>0.32992</cdr:x>
      <cdr:y>0.87609</cdr:y>
    </cdr:to>
    <cdr:sp macro="" textlink="">
      <cdr:nvSpPr>
        <cdr:cNvPr id="6" name="TextBox 26"/>
        <cdr:cNvSpPr txBox="1"/>
      </cdr:nvSpPr>
      <cdr:spPr>
        <a:xfrm xmlns:a="http://schemas.openxmlformats.org/drawingml/2006/main">
          <a:off x="233741" y="3327563"/>
          <a:ext cx="1286702" cy="2362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521344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1042688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564032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2085376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606719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3128064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649408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4170751" algn="l" defTabSz="1042688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050" b="1" i="0" u="none" strike="noStrike" kern="1200" cap="none" spc="0" normalizeH="0" baseline="0" noProof="0" dirty="0" smtClean="0">
            <a:ln>
              <a:noFill/>
            </a:ln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0.22612</cdr:x>
      <cdr:y>0.39104</cdr:y>
    </cdr:from>
    <cdr:to>
      <cdr:x>0.70851</cdr:x>
      <cdr:y>0.65457</cdr:y>
    </cdr:to>
    <cdr:cxnSp macro="">
      <cdr:nvCxnSpPr>
        <cdr:cNvPr id="14" name="Скругленная соединительная линия 13"/>
        <cdr:cNvCxnSpPr/>
      </cdr:nvCxnSpPr>
      <cdr:spPr>
        <a:xfrm xmlns:a="http://schemas.openxmlformats.org/drawingml/2006/main" flipV="1">
          <a:off x="1080120" y="1479635"/>
          <a:ext cx="2304256" cy="997189"/>
        </a:xfrm>
        <a:prstGeom xmlns:a="http://schemas.openxmlformats.org/drawingml/2006/main" prst="curvedConnector3">
          <a:avLst>
            <a:gd name="adj1" fmla="val -16138"/>
          </a:avLst>
        </a:prstGeom>
        <a:ln xmlns:a="http://schemas.openxmlformats.org/drawingml/2006/main" w="28575">
          <a:tailEnd type="arrow"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0.10552</cdr:x>
      <cdr:y>0.35614</cdr:y>
    </cdr:from>
    <cdr:to>
      <cdr:x>0.35441</cdr:x>
      <cdr:y>0.44235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504041" y="1379795"/>
          <a:ext cx="1188880" cy="334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600" b="1" kern="1200" dirty="0">
              <a:solidFill>
                <a:schemeClr val="tx1"/>
              </a:solidFill>
              <a:latin typeface="+mj-lt"/>
              <a:ea typeface="+mj-ea"/>
              <a:cs typeface="+mj-cs"/>
            </a:rPr>
            <a:t>в</a:t>
          </a:r>
          <a:r>
            <a:rPr lang="ru-RU" sz="1600" b="1" kern="1200" noProof="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 2 раза</a:t>
          </a: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0.11111</cdr:x>
      <cdr:y>0.01171</cdr:y>
    </cdr:from>
    <cdr:to>
      <cdr:x>0.19048</cdr:x>
      <cdr:y>0.10584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4056" y="35880"/>
          <a:ext cx="360040" cy="288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0.05634</cdr:x>
      <cdr:y>0.0625</cdr:y>
    </cdr:from>
    <cdr:to>
      <cdr:x>0.08451</cdr:x>
      <cdr:y>0.16575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" y="216024"/>
          <a:ext cx="144016" cy="3568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0.01408</cdr:x>
      <cdr:y>0.0625</cdr:y>
    </cdr:from>
    <cdr:to>
      <cdr:x>1</cdr:x>
      <cdr:y>0.25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61554" y="160084"/>
          <a:ext cx="4310238" cy="480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Налогообложение ОКС, включенных в Перечень ст. 378.2 НК РФ, ед.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0.04491</cdr:x>
      <cdr:y>0.31777</cdr:y>
    </cdr:from>
    <cdr:to>
      <cdr:x>0.27745</cdr:x>
      <cdr:y>0.40908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196354" y="813908"/>
          <a:ext cx="1016614" cy="2338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600" b="1" kern="1200" noProof="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в 3</a:t>
          </a:r>
          <a:r>
            <a:rPr lang="ru-RU" sz="1600" b="1" kern="1200" noProof="0" dirty="0" smtClean="0">
              <a:solidFill>
                <a:srgbClr val="00B050"/>
              </a:solidFill>
              <a:latin typeface="+mj-lt"/>
              <a:ea typeface="+mj-ea"/>
              <a:cs typeface="+mj-cs"/>
            </a:rPr>
            <a:t> </a:t>
          </a:r>
          <a:r>
            <a:rPr lang="ru-RU" sz="1600" b="1" kern="1200" noProof="0" dirty="0" smtClean="0">
              <a:solidFill>
                <a:schemeClr val="tx1"/>
              </a:solidFill>
              <a:latin typeface="+mj-lt"/>
              <a:ea typeface="+mj-ea"/>
              <a:cs typeface="+mj-cs"/>
            </a:rPr>
            <a:t>раза</a:t>
          </a: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49BF708-E644-4257-BC45-8A2158787A48}" type="datetimeFigureOut">
              <a:rPr lang="ru-RU"/>
              <a:pPr>
                <a:defRPr/>
              </a:pPr>
              <a:t>12.09.2019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1D1D4DC-FFB4-40E7-8F1D-E797EBB13F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2801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6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544" algn="l" defTabSz="10426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75" algn="l" defTabSz="10426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218" algn="l" defTabSz="10426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49" algn="l" defTabSz="10426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856" algn="l" defTabSz="104274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228" algn="l" defTabSz="104274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600" algn="l" defTabSz="104274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972" algn="l" defTabSz="104274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3588" y="746125"/>
            <a:ext cx="5270500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3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3588" y="746125"/>
            <a:ext cx="5270500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3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D1D4DC-FFB4-40E7-8F1D-E797EBB13F2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602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6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372" indent="0">
              <a:buNone/>
              <a:defRPr sz="3200"/>
            </a:lvl2pPr>
            <a:lvl3pPr marL="1042744" indent="0">
              <a:buNone/>
              <a:defRPr sz="2700"/>
            </a:lvl3pPr>
            <a:lvl4pPr marL="1564113" indent="0">
              <a:buNone/>
              <a:defRPr sz="2300"/>
            </a:lvl4pPr>
            <a:lvl5pPr marL="2085485" indent="0">
              <a:buNone/>
              <a:defRPr sz="2300"/>
            </a:lvl5pPr>
            <a:lvl6pPr marL="2606856" indent="0">
              <a:buNone/>
              <a:defRPr sz="2300"/>
            </a:lvl6pPr>
            <a:lvl7pPr marL="3128228" indent="0">
              <a:buNone/>
              <a:defRPr sz="2300"/>
            </a:lvl7pPr>
            <a:lvl8pPr marL="3649600" indent="0">
              <a:buNone/>
              <a:defRPr sz="2300"/>
            </a:lvl8pPr>
            <a:lvl9pPr marL="4170972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372" indent="0">
              <a:buNone/>
              <a:defRPr sz="1400"/>
            </a:lvl2pPr>
            <a:lvl3pPr marL="1042744" indent="0">
              <a:buNone/>
              <a:defRPr sz="1100"/>
            </a:lvl3pPr>
            <a:lvl4pPr marL="1564113" indent="0">
              <a:buNone/>
              <a:defRPr sz="1000"/>
            </a:lvl4pPr>
            <a:lvl5pPr marL="2085485" indent="0">
              <a:buNone/>
              <a:defRPr sz="1000"/>
            </a:lvl5pPr>
            <a:lvl6pPr marL="2606856" indent="0">
              <a:buNone/>
              <a:defRPr sz="1000"/>
            </a:lvl6pPr>
            <a:lvl7pPr marL="3128228" indent="0">
              <a:buNone/>
              <a:defRPr sz="1000"/>
            </a:lvl7pPr>
            <a:lvl8pPr marL="3649600" indent="0">
              <a:buNone/>
              <a:defRPr sz="1000"/>
            </a:lvl8pPr>
            <a:lvl9pPr marL="41709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02B24-6478-4260-8ACC-8F4AA5D9C8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8C44C-ECD8-4A3F-A5E3-F4F5D8C2A3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24B1-D901-40CC-BCC0-C4B30A40C5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6931025" y="5653090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12" tIns="45706" rIns="91412" bIns="45706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altLang="ru-RU" dirty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49"/>
            <a:ext cx="8561139" cy="5324476"/>
          </a:xfrm>
        </p:spPr>
        <p:txBody>
          <a:bodyPr/>
          <a:lstStyle>
            <a:lvl1pPr marL="363430" indent="0">
              <a:buFontTx/>
              <a:buNone/>
              <a:defRPr b="1">
                <a:latin typeface="+mj-lt"/>
              </a:defRPr>
            </a:lvl1pPr>
            <a:lvl2pPr marL="360255" indent="3175">
              <a:defRPr>
                <a:latin typeface="+mj-lt"/>
              </a:defRPr>
            </a:lvl2pPr>
            <a:lvl3pPr marL="628460" indent="-260271">
              <a:tabLst/>
              <a:defRPr>
                <a:latin typeface="+mj-lt"/>
              </a:defRPr>
            </a:lvl3pPr>
            <a:lvl4pPr marL="0" indent="36025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7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37E0-FA0A-4A07-A259-6A9E14D04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49"/>
            <a:ext cx="8561139" cy="5324476"/>
          </a:xfrm>
        </p:spPr>
        <p:txBody>
          <a:bodyPr/>
          <a:lstStyle>
            <a:lvl1pPr marL="363430" indent="0">
              <a:buFontTx/>
              <a:buNone/>
              <a:defRPr b="1">
                <a:latin typeface="+mj-lt"/>
              </a:defRPr>
            </a:lvl1pPr>
            <a:lvl2pPr marL="363430" indent="0">
              <a:defRPr>
                <a:latin typeface="+mj-lt"/>
              </a:defRPr>
            </a:lvl2pPr>
            <a:lvl3pPr marL="628460" indent="-260271">
              <a:defRPr>
                <a:latin typeface="+mj-lt"/>
              </a:defRPr>
            </a:lvl3pPr>
            <a:lvl4pPr marL="0" indent="360255">
              <a:defRPr>
                <a:latin typeface="+mj-lt"/>
              </a:defRPr>
            </a:lvl4pPr>
            <a:lvl5pPr marL="143466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7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089D5-4D8E-45BF-A96E-E2B81E5DAE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7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7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11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54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68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82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96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7097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6416-9559-40A0-9CFC-38B285FE61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6875E-3EB1-4BBD-8EAB-7B4FB73205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72" indent="0">
              <a:buNone/>
              <a:defRPr sz="2300" b="1"/>
            </a:lvl2pPr>
            <a:lvl3pPr marL="1042744" indent="0">
              <a:buNone/>
              <a:defRPr sz="2000" b="1"/>
            </a:lvl3pPr>
            <a:lvl4pPr marL="1564113" indent="0">
              <a:buNone/>
              <a:defRPr sz="1800" b="1"/>
            </a:lvl4pPr>
            <a:lvl5pPr marL="2085485" indent="0">
              <a:buNone/>
              <a:defRPr sz="1800" b="1"/>
            </a:lvl5pPr>
            <a:lvl6pPr marL="2606856" indent="0">
              <a:buNone/>
              <a:defRPr sz="1800" b="1"/>
            </a:lvl6pPr>
            <a:lvl7pPr marL="3128228" indent="0">
              <a:buNone/>
              <a:defRPr sz="1800" b="1"/>
            </a:lvl7pPr>
            <a:lvl8pPr marL="3649600" indent="0">
              <a:buNone/>
              <a:defRPr sz="1800" b="1"/>
            </a:lvl8pPr>
            <a:lvl9pPr marL="41709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72" indent="0">
              <a:buNone/>
              <a:defRPr sz="2300" b="1"/>
            </a:lvl2pPr>
            <a:lvl3pPr marL="1042744" indent="0">
              <a:buNone/>
              <a:defRPr sz="2000" b="1"/>
            </a:lvl3pPr>
            <a:lvl4pPr marL="1564113" indent="0">
              <a:buNone/>
              <a:defRPr sz="1800" b="1"/>
            </a:lvl4pPr>
            <a:lvl5pPr marL="2085485" indent="0">
              <a:buNone/>
              <a:defRPr sz="1800" b="1"/>
            </a:lvl5pPr>
            <a:lvl6pPr marL="2606856" indent="0">
              <a:buNone/>
              <a:defRPr sz="1800" b="1"/>
            </a:lvl6pPr>
            <a:lvl7pPr marL="3128228" indent="0">
              <a:buNone/>
              <a:defRPr sz="1800" b="1"/>
            </a:lvl7pPr>
            <a:lvl8pPr marL="3649600" indent="0">
              <a:buNone/>
              <a:defRPr sz="1800" b="1"/>
            </a:lvl8pPr>
            <a:lvl9pPr marL="41709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B88B2-D083-4858-A73F-241BB4F144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57ECF-813D-472B-B437-2BF1323A65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BDE679C-16D7-45E9-B2B8-7CC4C28D73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3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372" indent="0">
              <a:buNone/>
              <a:defRPr sz="1400"/>
            </a:lvl2pPr>
            <a:lvl3pPr marL="1042744" indent="0">
              <a:buNone/>
              <a:defRPr sz="1100"/>
            </a:lvl3pPr>
            <a:lvl4pPr marL="1564113" indent="0">
              <a:buNone/>
              <a:defRPr sz="1000"/>
            </a:lvl4pPr>
            <a:lvl5pPr marL="2085485" indent="0">
              <a:buNone/>
              <a:defRPr sz="1000"/>
            </a:lvl5pPr>
            <a:lvl6pPr marL="2606856" indent="0">
              <a:buNone/>
              <a:defRPr sz="1000"/>
            </a:lvl6pPr>
            <a:lvl7pPr marL="3128228" indent="0">
              <a:buNone/>
              <a:defRPr sz="1000"/>
            </a:lvl7pPr>
            <a:lvl8pPr marL="3649600" indent="0">
              <a:buNone/>
              <a:defRPr sz="1000"/>
            </a:lvl8pPr>
            <a:lvl9pPr marL="41709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E6774-48A6-4FD8-B269-A11F2DF526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0" y="539753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74" tIns="52138" rIns="104274" bIns="521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0" y="1763715"/>
            <a:ext cx="8588375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74" tIns="52138" rIns="104274" bIns="521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6"/>
            <a:ext cx="2495550" cy="401637"/>
          </a:xfrm>
          <a:prstGeom prst="rect">
            <a:avLst/>
          </a:prstGeom>
        </p:spPr>
        <p:txBody>
          <a:bodyPr vert="horz" lIns="104274" tIns="52138" rIns="104274" bIns="52138" rtlCol="0" anchor="ctr"/>
          <a:lstStyle>
            <a:lvl1pPr algn="l" defTabSz="1042744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0" y="7008816"/>
            <a:ext cx="3387725" cy="401637"/>
          </a:xfrm>
          <a:prstGeom prst="rect">
            <a:avLst/>
          </a:prstGeom>
        </p:spPr>
        <p:txBody>
          <a:bodyPr vert="horz" lIns="104274" tIns="52138" rIns="104274" bIns="52138" rtlCol="0" anchor="ctr"/>
          <a:lstStyle>
            <a:lvl1pPr algn="ctr" defTabSz="1042744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2"/>
            <a:ext cx="725488" cy="696914"/>
          </a:xfrm>
          <a:prstGeom prst="rect">
            <a:avLst/>
          </a:prstGeom>
        </p:spPr>
        <p:txBody>
          <a:bodyPr vert="horz" lIns="104274" tIns="52138" rIns="104274" bIns="52138" rtlCol="0" anchor="ctr">
            <a:normAutofit/>
          </a:bodyPr>
          <a:lstStyle>
            <a:lvl1pPr algn="ctr" defTabSz="1042744" fontAlgn="auto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D36D58-112F-454C-AB9F-CD410770F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66" r:id="rId7"/>
    <p:sldLayoutId id="2147483667" r:id="rId8"/>
    <p:sldLayoutId id="2147483659" r:id="rId9"/>
    <p:sldLayoutId id="2147483658" r:id="rId10"/>
    <p:sldLayoutId id="2147483657" r:id="rId11"/>
    <p:sldLayoutId id="2147483656" r:id="rId12"/>
  </p:sldLayoutIdLst>
  <p:hf hdr="0" ftr="0" dt="0"/>
  <p:txStyles>
    <p:titleStyle>
      <a:lvl1pPr algn="l" defTabSz="1042675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675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675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675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675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064" algn="l" defTabSz="1042675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124" algn="l" defTabSz="1042675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188" algn="l" defTabSz="1042675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251" algn="l" defTabSz="1042675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430" algn="l" defTabSz="1042675" rtl="0" eaLnBrk="0" fontAlgn="base" hangingPunct="0">
        <a:spcBef>
          <a:spcPct val="20000"/>
        </a:spcBef>
        <a:spcAft>
          <a:spcPct val="0"/>
        </a:spcAft>
        <a:buFont typeface="Arial" charset="0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30" algn="l" defTabSz="1042675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74" indent="-260271" algn="l" defTabSz="10426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60255" algn="just" defTabSz="10426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668" algn="l" defTabSz="10426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543" indent="-260685" algn="l" defTabSz="104274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913" indent="-260685" algn="l" defTabSz="104274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285" indent="-260685" algn="l" defTabSz="104274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655" indent="-260685" algn="l" defTabSz="104274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72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744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113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485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856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228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600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972" algn="l" defTabSz="104274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94FB96D42E869A7355DD616194BD15E2C711727C37798347A6E93D3D6E2AEFC2DE7FBD13E4F9A3C1504E518E11DCT8I" TargetMode="External"/><Relationship Id="rId3" Type="http://schemas.openxmlformats.org/officeDocument/2006/relationships/hyperlink" Target="consultantplus://offline/ref=94FB96D42E869A7355DD73608CBD15E2C2157778347C8347A6E93D3D6E2AEFC2DE7FBD13E4F9A3C1504E518E11DCT8I" TargetMode="External"/><Relationship Id="rId7" Type="http://schemas.openxmlformats.org/officeDocument/2006/relationships/hyperlink" Target="consultantplus://offline/ref=94FB96D42E869A7355DD61679CBD15E2C7117E7230738347A6E93D3D6E2AEFC2DE7FBD13E4F9A3C1504E518E11DCT8I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94FB96D42E869A7355DD73608CBD15E2C41C7F723C7D8347A6E93D3D6E2AEFC2DE7FBD13E4F9A3C1504E518E11DCT8I" TargetMode="External"/><Relationship Id="rId5" Type="http://schemas.openxmlformats.org/officeDocument/2006/relationships/hyperlink" Target="consultantplus://offline/ref=94FB96D42E869A7355DD617698BD15E2CE11767D3671DE4DAEB0313F6925B0C7CB6EE51FE5E7BDC84752538FD1T9I" TargetMode="External"/><Relationship Id="rId4" Type="http://schemas.openxmlformats.org/officeDocument/2006/relationships/hyperlink" Target="consultantplus://offline/ref=94FB96D42E869A7355DD616498BD15E2C011727A3671DE4DAEB0313F6925B0C7CB6EE51FE5E7BDC84752538FD1T9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microsoft.com/office/2007/relationships/hdphoto" Target="../media/hdphoto2.wdp"/><Relationship Id="rId7" Type="http://schemas.openxmlformats.org/officeDocument/2006/relationships/diagramData" Target="../diagrams/data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microsoft.com/office/2007/relationships/diagramDrawing" Target="../diagrams/drawing5.xml"/><Relationship Id="rId5" Type="http://schemas.openxmlformats.org/officeDocument/2006/relationships/image" Target="../media/image11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10.png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801700" y="3708402"/>
            <a:ext cx="9090025" cy="1620839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вовлечения в налоговый оборот объектов недвижимости и транспортных средств. Нарушения при использовании земельных участков»</a:t>
            </a:r>
            <a:r>
              <a:rPr lang="ru-RU" sz="2400" dirty="0"/>
              <a:t/>
            </a:r>
            <a:br>
              <a:rPr lang="ru-RU" sz="2400" dirty="0"/>
            </a:br>
            <a:endParaRPr lang="ru-RU" altLang="ru-RU" sz="2400" dirty="0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2244" y="5292799"/>
            <a:ext cx="7919789" cy="1151433"/>
          </a:xfrm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FFFFFF"/>
                </a:solidFill>
                <a:latin typeface="Calibri" pitchFamily="34" charset="0"/>
              </a:rPr>
              <a:t>Начальник отдела налогообложения имущества и доходов  физических лиц Управления ФНС России по Кемеровской области </a:t>
            </a:r>
          </a:p>
          <a:p>
            <a:r>
              <a:rPr lang="ru-RU" altLang="ru-RU" sz="2000" b="1" dirty="0">
                <a:solidFill>
                  <a:srgbClr val="FFFFFF"/>
                </a:solidFill>
                <a:latin typeface="Calibri" pitchFamily="34" charset="0"/>
              </a:rPr>
              <a:t>Силонова Жанна Владимировна</a:t>
            </a:r>
          </a:p>
          <a:p>
            <a:endParaRPr lang="ru-RU" altLang="ru-RU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0575" y="2555877"/>
            <a:ext cx="4176713" cy="1008063"/>
          </a:xfrm>
          <a:prstGeom prst="rect">
            <a:avLst/>
          </a:prstGeom>
        </p:spPr>
        <p:txBody>
          <a:bodyPr lIns="104110" tIns="52056" rIns="104110" bIns="52056" anchor="ctr"/>
          <a:lstStyle/>
          <a:p>
            <a:pPr algn="ctr" defTabSz="1041088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ФНС РОССИИ ПО КЕМЕРОВСКОЙ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01257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4055" y="37498"/>
            <a:ext cx="9577064" cy="1219199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недвижимости, включенные в Перечень по статье 378.2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lIns="91398" tIns="45700" rIns="91398" bIns="45700"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10796" y="6554195"/>
            <a:ext cx="3096344" cy="621405"/>
          </a:xfrm>
          <a:prstGeom prst="rect">
            <a:avLst/>
          </a:prstGeom>
        </p:spPr>
        <p:txBody>
          <a:bodyPr vert="horz" wrap="square" lIns="104259" tIns="52130" rIns="104259" bIns="52130" rtlCol="0" anchor="ctr">
            <a:normAutofit fontScale="85000" lnSpcReduction="20000"/>
          </a:bodyPr>
          <a:lstStyle/>
          <a:p>
            <a:pPr defTabSz="1042587" fontAlgn="auto">
              <a:spcAft>
                <a:spcPts val="0"/>
              </a:spcAft>
            </a:pPr>
            <a:endParaRPr lang="ru-RU" sz="49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3" name="Диаграмма 72"/>
          <p:cNvGraphicFramePr/>
          <p:nvPr>
            <p:extLst>
              <p:ext uri="{D42A27DB-BD31-4B8C-83A1-F6EECF244321}">
                <p14:modId xmlns:p14="http://schemas.microsoft.com/office/powerpoint/2010/main" val="3888823268"/>
              </p:ext>
            </p:extLst>
          </p:nvPr>
        </p:nvGraphicFramePr>
        <p:xfrm>
          <a:off x="5669231" y="1116334"/>
          <a:ext cx="4574013" cy="3754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57168908"/>
              </p:ext>
            </p:extLst>
          </p:nvPr>
        </p:nvGraphicFramePr>
        <p:xfrm>
          <a:off x="594172" y="1140940"/>
          <a:ext cx="5112568" cy="3765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Скругленная соединительная линия 7"/>
          <p:cNvCxnSpPr/>
          <p:nvPr/>
        </p:nvCxnSpPr>
        <p:spPr>
          <a:xfrm flipV="1">
            <a:off x="1317179" y="2340471"/>
            <a:ext cx="1869281" cy="1008112"/>
          </a:xfrm>
          <a:prstGeom prst="curvedConnector3">
            <a:avLst>
              <a:gd name="adj1" fmla="val -19159"/>
            </a:avLst>
          </a:prstGeom>
          <a:ln w="38100">
            <a:tailEnd type="arrow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"/>
          <p:cNvSpPr txBox="1"/>
          <p:nvPr/>
        </p:nvSpPr>
        <p:spPr>
          <a:xfrm>
            <a:off x="392206" y="4690967"/>
            <a:ext cx="10007057" cy="359939"/>
          </a:xfrm>
          <a:prstGeom prst="rect">
            <a:avLst/>
          </a:prstGeom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4" name="Таблица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72544"/>
              </p:ext>
            </p:extLst>
          </p:nvPr>
        </p:nvGraphicFramePr>
        <p:xfrm>
          <a:off x="522164" y="4932759"/>
          <a:ext cx="9289032" cy="21007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8262"/>
                <a:gridCol w="3130385"/>
                <a:gridCol w="3130385"/>
              </a:tblGrid>
              <a:tr h="700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00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190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388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562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0024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268 млн. руб.</a:t>
                      </a:r>
                      <a:endParaRPr lang="ru-RU" b="1" dirty="0"/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447,3  млн. руб.</a:t>
                      </a:r>
                      <a:endParaRPr lang="ru-RU" b="1" dirty="0"/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565 млн. руб.</a:t>
                      </a:r>
                      <a:endParaRPr lang="ru-RU" b="1" dirty="0"/>
                    </a:p>
                  </a:txBody>
                  <a:tcPr marL="8911" marR="8911" marT="1120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1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28080" y="6765820"/>
            <a:ext cx="724718" cy="696626"/>
          </a:xfrm>
          <a:prstGeom prst="rect">
            <a:avLst/>
          </a:prstGeom>
        </p:spPr>
        <p:txBody>
          <a:bodyPr lIns="116824" tIns="58412" rIns="116824" bIns="58412"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052" y="391514"/>
            <a:ext cx="9942287" cy="461651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Судебная </a:t>
            </a: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практика</a:t>
            </a:r>
            <a:endParaRPr lang="ru-RU" sz="2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631" y="1139680"/>
            <a:ext cx="9648203" cy="353929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r>
              <a:rPr lang="ru-RU" sz="17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72817" y="1758588"/>
            <a:ext cx="9647818" cy="353929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r>
              <a:rPr lang="ru-RU" sz="17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04313" y="1323103"/>
            <a:ext cx="9616322" cy="55504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dirty="0">
                <a:hlinkClick r:id="rId3"/>
              </a:rPr>
              <a:t>Определение</a:t>
            </a:r>
            <a:r>
              <a:rPr lang="ru-RU" dirty="0"/>
              <a:t> Верховного Суда РФ 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/>
              <a:t>от </a:t>
            </a:r>
            <a:r>
              <a:rPr lang="ru-RU" dirty="0"/>
              <a:t>29.10.2014 N </a:t>
            </a:r>
            <a:r>
              <a:rPr lang="ru-RU" dirty="0" smtClean="0"/>
              <a:t>301-КГ14-2926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/>
              <a:t>Постановления ФАС Волго-Вятского округа 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/>
              <a:t>от </a:t>
            </a:r>
            <a:r>
              <a:rPr lang="ru-RU" dirty="0"/>
              <a:t>03.07.2014 </a:t>
            </a:r>
            <a:r>
              <a:rPr lang="ru-RU" dirty="0">
                <a:hlinkClick r:id="rId4"/>
              </a:rPr>
              <a:t>N </a:t>
            </a:r>
            <a:r>
              <a:rPr lang="ru-RU" dirty="0" smtClean="0">
                <a:hlinkClick r:id="rId4"/>
              </a:rPr>
              <a:t>Ф01-2082/2014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/>
              <a:t>Арбитражного суда Дальневосточного округа от 15.08.2014 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hlinkClick r:id="rId5"/>
              </a:rPr>
              <a:t>N </a:t>
            </a:r>
            <a:r>
              <a:rPr lang="ru-RU" dirty="0">
                <a:hlinkClick r:id="rId5"/>
              </a:rPr>
              <a:t>Ф03-3127/2014</a:t>
            </a:r>
            <a:r>
              <a:rPr lang="ru-RU" dirty="0"/>
              <a:t> по делу N А04-7964/2013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/>
              <a:t>Президиума ВАС РФ от 07.06.2012 </a:t>
            </a:r>
            <a:r>
              <a:rPr lang="ru-RU" dirty="0">
                <a:hlinkClick r:id="rId6"/>
              </a:rPr>
              <a:t>N </a:t>
            </a:r>
            <a:r>
              <a:rPr lang="ru-RU" dirty="0" smtClean="0">
                <a:hlinkClick r:id="rId6"/>
              </a:rPr>
              <a:t>14341/11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/>
              <a:t>Арбитражного суда Уральского округа 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/>
              <a:t>от </a:t>
            </a:r>
            <a:r>
              <a:rPr lang="ru-RU" dirty="0"/>
              <a:t>20.02.2015 </a:t>
            </a:r>
            <a:r>
              <a:rPr lang="ru-RU" dirty="0">
                <a:hlinkClick r:id="rId7"/>
              </a:rPr>
              <a:t>N </a:t>
            </a:r>
            <a:r>
              <a:rPr lang="ru-RU" dirty="0" smtClean="0">
                <a:hlinkClick r:id="rId7"/>
              </a:rPr>
              <a:t>Ф09-9487/14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/>
              <a:t>ФАС Северо-Западного округа </a:t>
            </a:r>
            <a:endParaRPr lang="en-US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/>
              <a:t>от </a:t>
            </a:r>
            <a:r>
              <a:rPr lang="ru-RU" dirty="0"/>
              <a:t>03.02.2014 </a:t>
            </a:r>
            <a:r>
              <a:rPr lang="ru-RU" dirty="0">
                <a:hlinkClick r:id="rId8"/>
              </a:rPr>
              <a:t>N </a:t>
            </a:r>
            <a:r>
              <a:rPr lang="ru-RU" dirty="0" smtClean="0">
                <a:hlinkClick r:id="rId8"/>
              </a:rPr>
              <a:t>А05-957/2013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1137379" y="1758588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1190371" y="5941271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1137379" y="3416815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1137379" y="2556495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161322" y="4356695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8" name="Выноска со стрелкой вправо 17"/>
          <p:cNvSpPr/>
          <p:nvPr/>
        </p:nvSpPr>
        <p:spPr>
          <a:xfrm>
            <a:off x="1178620" y="5161359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1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56416-9559-40A0-9CFC-38B285FE61FD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26" y="1692399"/>
            <a:ext cx="921702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86260" y="587127"/>
            <a:ext cx="8568952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ПРОБЛЕМА УПРАВЛЯЕМОСТИ ЗЕМЕЛЬНЫМИ РЕСУРСАМИ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ЗЕМЛЯ: ОГРАНИЧЕНИЕ ИЛИ РЕСУРС ДЛЯ РАЗВИТИЯ КУЗБАССА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8567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56416-9559-40A0-9CFC-38B285FE61FD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2" y="1692399"/>
            <a:ext cx="928903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70236" y="684287"/>
            <a:ext cx="8280920" cy="792088"/>
          </a:xfrm>
        </p:spPr>
        <p:txBody>
          <a:bodyPr/>
          <a:lstStyle/>
          <a:p>
            <a:pPr algn="ctr"/>
            <a:r>
              <a:rPr lang="ru-RU" sz="2400" dirty="0" smtClean="0"/>
              <a:t>ОСНОВНЫЕ   РЕЗУЛЬТАТЫ   ПРОЕКТА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594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8191" y="393234"/>
            <a:ext cx="9577064" cy="529281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доходов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2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10796" y="6554195"/>
            <a:ext cx="3096344" cy="621405"/>
          </a:xfrm>
          <a:prstGeom prst="rect">
            <a:avLst/>
          </a:prstGeom>
        </p:spPr>
        <p:txBody>
          <a:bodyPr vert="horz" wrap="square" lIns="104259" tIns="52130" rIns="104259" bIns="52130" rtlCol="0" anchor="ctr">
            <a:normAutofit fontScale="85000" lnSpcReduction="20000"/>
          </a:bodyPr>
          <a:lstStyle/>
          <a:p>
            <a:pPr defTabSz="1042587" fontAlgn="auto">
              <a:spcAft>
                <a:spcPts val="0"/>
              </a:spcAft>
            </a:pPr>
            <a:endParaRPr lang="ru-RU" sz="49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770333610"/>
              </p:ext>
            </p:extLst>
          </p:nvPr>
        </p:nvGraphicFramePr>
        <p:xfrm>
          <a:off x="967814" y="672205"/>
          <a:ext cx="907300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691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840947"/>
              </p:ext>
            </p:extLst>
          </p:nvPr>
        </p:nvGraphicFramePr>
        <p:xfrm>
          <a:off x="594172" y="540271"/>
          <a:ext cx="972108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8228" y="468263"/>
            <a:ext cx="8580438" cy="1219199"/>
          </a:xfrm>
          <a:noFill/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A37E0-FA0A-4A07-A259-6A9E14D04F6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577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28080" y="6765820"/>
            <a:ext cx="724718" cy="696626"/>
          </a:xfrm>
          <a:prstGeom prst="rect">
            <a:avLst/>
          </a:prstGeom>
        </p:spPr>
        <p:txBody>
          <a:bodyPr lIns="116824" tIns="58412" rIns="116824" bIns="58412"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052" y="391514"/>
            <a:ext cx="9942287" cy="461651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Судебная </a:t>
            </a: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практика</a:t>
            </a:r>
            <a:endParaRPr lang="ru-RU" sz="2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631" y="1139680"/>
            <a:ext cx="9648203" cy="353929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r>
              <a:rPr lang="ru-RU" sz="17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72817" y="1758588"/>
            <a:ext cx="9647818" cy="353929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r>
              <a:rPr lang="ru-RU" sz="1700" b="1" i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04313" y="982585"/>
            <a:ext cx="9616322" cy="62314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Верховного Суда Российской Федерации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18.05.2015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№305-КГ14-9101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Верховного Суда Российской Федерации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29.02.2016 №305-КГ15-13502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Верховного Суда Российской Федерации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15.03.2018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№309-КГ18-630 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Верховного Суда Российской Федерации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от 30.05.2018  №305-КГ18-5758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Верховного Суда Российской Федерации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20.06.2018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№301-КГ18-7425 </a:t>
            </a:r>
          </a:p>
          <a:p>
            <a:pPr algn="ctr" defTabSz="1043056" fontAlgn="auto">
              <a:spcAft>
                <a:spcPts val="0"/>
              </a:spcAft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Конституционного  Суда Российской Федерации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08.11.2018 №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2725-О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ФНС России от 09.11.2018 №БС-4-21/21857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1037751" y="1297421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1178620" y="5868863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1088550" y="2112517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1133585" y="3132559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178620" y="4128095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8" name="Выноска со стрелкой вправо 17"/>
          <p:cNvSpPr/>
          <p:nvPr/>
        </p:nvSpPr>
        <p:spPr>
          <a:xfrm>
            <a:off x="1178620" y="4932759"/>
            <a:ext cx="504056" cy="457200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193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 rot="5400000">
            <a:off x="6296817" y="4758439"/>
            <a:ext cx="1438320" cy="56675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3858298" y="4842781"/>
            <a:ext cx="1438320" cy="56675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1190678" y="4778017"/>
            <a:ext cx="1438320" cy="56675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7816" y="181520"/>
            <a:ext cx="9521445" cy="1219199"/>
          </a:xfrm>
        </p:spPr>
        <p:txBody>
          <a:bodyPr/>
          <a:lstStyle/>
          <a:p>
            <a:pPr algn="ctr"/>
            <a:r>
              <a:rPr lang="ru-RU" sz="2800" dirty="0"/>
              <a:t>Земельные участки с кадастровой стоимостью 1 рубль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A37E0-FA0A-4A07-A259-6A9E14D04F6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1" name="TextBox 1"/>
          <p:cNvSpPr txBox="1"/>
          <p:nvPr/>
        </p:nvSpPr>
        <p:spPr>
          <a:xfrm>
            <a:off x="883604" y="1134226"/>
            <a:ext cx="6918366" cy="1270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разрешенного использования «Для  объектов общественно-делового значения», площадь -15,6 тыс. м², кадастровая стоимость - 106 млн. рублей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50156" y="2297858"/>
            <a:ext cx="1852606" cy="49328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defTabSz="1332208" fontAlgn="auto">
              <a:spcAft>
                <a:spcPts val="0"/>
              </a:spcAft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Муниципальная собственность</a:t>
            </a:r>
          </a:p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3776037" y="2399583"/>
            <a:ext cx="391732" cy="957625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/>
          </a:p>
        </p:txBody>
      </p:sp>
      <p:sp>
        <p:nvSpPr>
          <p:cNvPr id="14" name="TextBox 1"/>
          <p:cNvSpPr txBox="1"/>
          <p:nvPr/>
        </p:nvSpPr>
        <p:spPr>
          <a:xfrm>
            <a:off x="3244051" y="2383256"/>
            <a:ext cx="1455707" cy="322486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defTabSz="1332208" fontAlgn="auto">
              <a:spcAft>
                <a:spcPts val="0"/>
              </a:spcAft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Продажа</a:t>
            </a:r>
          </a:p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883604" y="3357208"/>
            <a:ext cx="6918366" cy="1270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разрешенного использования «Для  объектов общественно-делового значения», площадь -15,6 тыс. м², кадастровая стоимость - 106 млн. рублей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51152" y="2944921"/>
            <a:ext cx="1852606" cy="49328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defTabSz="1332208" fontAlgn="auto">
              <a:spcAft>
                <a:spcPts val="0"/>
              </a:spcAft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Собственность ФЛ</a:t>
            </a:r>
          </a:p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981012" y="4620191"/>
            <a:ext cx="6820958" cy="441201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defTabSz="1332208" fontAlgn="auto">
              <a:spcAft>
                <a:spcPts val="0"/>
              </a:spcAft>
            </a:pP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Дробление с последующей продажей между взаимозависимыми лицами</a:t>
            </a:r>
          </a:p>
          <a:p>
            <a:pPr defTabSz="1332208" fontAlgn="auto">
              <a:spcAft>
                <a:spcPts val="0"/>
              </a:spcAft>
            </a:pPr>
            <a:endParaRPr lang="ru-RU" sz="15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5185" y="5760974"/>
            <a:ext cx="2389306" cy="151291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 «Земельные участки общего пользования"  площадь -3 тыс. м², </a:t>
            </a:r>
          </a:p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КС-1 рубль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325678" y="5845316"/>
            <a:ext cx="2442071" cy="14285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 «Земельные участки общего пользования"  площадь - 800. м², </a:t>
            </a:r>
          </a:p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КС-1 рубль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890536" y="5777162"/>
            <a:ext cx="2487701" cy="153442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 «Земельные участки общего пользования"  площадь -3 тыс. м², </a:t>
            </a:r>
          </a:p>
          <a:p>
            <a:pPr lvl="0" algn="ctr"/>
            <a:r>
              <a:rPr lang="ru-RU" sz="14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КС-1 рубль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25609" y="3674775"/>
            <a:ext cx="1069340" cy="1344225"/>
          </a:xfrm>
          <a:prstGeom prst="rect">
            <a:avLst/>
          </a:prstGeom>
        </p:spPr>
        <p:txBody>
          <a:bodyPr vert="horz" wrap="none" lIns="133220" tIns="66610" rIns="133220" bIns="66610" rtlCol="0" anchor="ctr">
            <a:normAutofit/>
          </a:bodyPr>
          <a:lstStyle/>
          <a:p>
            <a:pPr defTabSz="1332208" fontAlgn="auto">
              <a:spcAft>
                <a:spcPts val="0"/>
              </a:spcAft>
            </a:pPr>
            <a:endParaRPr lang="ru-RU" sz="61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354" y="1134226"/>
            <a:ext cx="2748884" cy="254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7801971" y="3665260"/>
            <a:ext cx="2567267" cy="254054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r>
              <a:rPr lang="ru-RU" sz="1400" b="1" u="sng" dirty="0">
                <a:solidFill>
                  <a:schemeClr val="tx1"/>
                </a:solidFill>
              </a:rPr>
              <a:t>документы – основания изменения ВРИ: </a:t>
            </a:r>
            <a:r>
              <a:rPr lang="ru-RU" sz="1400" dirty="0">
                <a:solidFill>
                  <a:schemeClr val="tx1"/>
                </a:solidFill>
              </a:rPr>
              <a:t>Правила землепользования и застройки (градостроительный регламент), заявление собственника, разрешительная документация Архитектуры</a:t>
            </a:r>
          </a:p>
        </p:txBody>
      </p:sp>
    </p:spTree>
    <p:extLst>
      <p:ext uri="{BB962C8B-B14F-4D97-AF65-F5344CB8AC3E}">
        <p14:creationId xmlns:p14="http://schemas.microsoft.com/office/powerpoint/2010/main" val="41096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24247"/>
            <a:ext cx="8580438" cy="1219199"/>
          </a:xfrm>
        </p:spPr>
        <p:txBody>
          <a:bodyPr/>
          <a:lstStyle/>
          <a:p>
            <a:pPr algn="ctr"/>
            <a:r>
              <a:rPr lang="ru-RU" sz="3100" dirty="0" smtClean="0"/>
              <a:t>Земельный налог с учетом повышающих коэффициентов в соответствии со ст. 396 НК РФ</a:t>
            </a:r>
            <a:endParaRPr lang="ru-RU" sz="3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A37E0-FA0A-4A07-A259-6A9E14D04F6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72689125"/>
              </p:ext>
            </p:extLst>
          </p:nvPr>
        </p:nvGraphicFramePr>
        <p:xfrm>
          <a:off x="522164" y="2700511"/>
          <a:ext cx="4629609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954942853"/>
              </p:ext>
            </p:extLst>
          </p:nvPr>
        </p:nvGraphicFramePr>
        <p:xfrm>
          <a:off x="5130676" y="2700511"/>
          <a:ext cx="466361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1"/>
          <p:cNvSpPr txBox="1"/>
          <p:nvPr/>
        </p:nvSpPr>
        <p:spPr>
          <a:xfrm>
            <a:off x="5422725" y="1764407"/>
            <a:ext cx="4892527" cy="576064"/>
          </a:xfrm>
          <a:prstGeom prst="rect">
            <a:avLst/>
          </a:prstGeom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Количество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земельных участков, </a:t>
            </a: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ед</a:t>
            </a:r>
            <a:r>
              <a:rPr lang="ru-RU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796181" y="1692399"/>
            <a:ext cx="4626544" cy="720080"/>
          </a:xfrm>
          <a:prstGeom prst="rect">
            <a:avLst/>
          </a:prstGeom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Сумма поступившего  налога, млн. руб</a:t>
            </a:r>
            <a:r>
              <a:rPr lang="ru-RU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1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низ 8"/>
          <p:cNvSpPr/>
          <p:nvPr/>
        </p:nvSpPr>
        <p:spPr>
          <a:xfrm>
            <a:off x="8392477" y="2373134"/>
            <a:ext cx="421047" cy="615409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/>
          </a:p>
        </p:txBody>
      </p:sp>
      <p:sp>
        <p:nvSpPr>
          <p:cNvPr id="11" name="TextBox 1"/>
          <p:cNvSpPr txBox="1"/>
          <p:nvPr/>
        </p:nvSpPr>
        <p:spPr>
          <a:xfrm>
            <a:off x="6592826" y="1473425"/>
            <a:ext cx="3789421" cy="10244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332208" fontAlgn="auto">
              <a:spcAft>
                <a:spcPts val="0"/>
              </a:spcAft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Администрации муниципальных образований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8852" y="666830"/>
            <a:ext cx="9437237" cy="687630"/>
          </a:xfrm>
        </p:spPr>
        <p:txBody>
          <a:bodyPr/>
          <a:lstStyle/>
          <a:p>
            <a:pPr lvl="0"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в налоговый оборот объектов незавершенного строительства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5A37E0-FA0A-4A07-A259-6A9E14D04F6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" name="TextBox 1"/>
          <p:cNvSpPr txBox="1"/>
          <p:nvPr/>
        </p:nvSpPr>
        <p:spPr>
          <a:xfrm>
            <a:off x="3374434" y="1808430"/>
            <a:ext cx="2425431" cy="529281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23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3,3 тыс. объектов</a:t>
            </a:r>
          </a:p>
        </p:txBody>
      </p:sp>
      <p:sp>
        <p:nvSpPr>
          <p:cNvPr id="6" name="Выгнутая вправо стрелка 5"/>
          <p:cNvSpPr/>
          <p:nvPr/>
        </p:nvSpPr>
        <p:spPr>
          <a:xfrm rot="15712274">
            <a:off x="5195303" y="-968557"/>
            <a:ext cx="775677" cy="4962575"/>
          </a:xfrm>
          <a:prstGeom prst="curvedLeftArrow">
            <a:avLst>
              <a:gd name="adj1" fmla="val 25000"/>
              <a:gd name="adj2" fmla="val 49837"/>
              <a:gd name="adj3" fmla="val 2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530938" y="2988543"/>
            <a:ext cx="6851311" cy="3704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7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привлечение по статье 9.5 КоАП за фактическую эксплуатацию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9" y="1010646"/>
            <a:ext cx="2778909" cy="280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"/>
          <p:cNvSpPr txBox="1"/>
          <p:nvPr/>
        </p:nvSpPr>
        <p:spPr>
          <a:xfrm>
            <a:off x="3530939" y="3433040"/>
            <a:ext cx="6851311" cy="3850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на учет как готовых объектов капитального строительства</a:t>
            </a:r>
            <a:endParaRPr lang="ru-RU" sz="1700" b="1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3519955" y="3944921"/>
            <a:ext cx="6842183" cy="3704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7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установление реальной кадастровой стоимости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24" y="4434655"/>
            <a:ext cx="2786950" cy="283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"/>
          <p:cNvSpPr txBox="1"/>
          <p:nvPr/>
        </p:nvSpPr>
        <p:spPr>
          <a:xfrm>
            <a:off x="3325674" y="4456003"/>
            <a:ext cx="4327052" cy="44044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332208" fontAlgn="auto">
              <a:spcAft>
                <a:spcPts val="0"/>
              </a:spcAft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Вид – объект незавершенного строительства</a:t>
            </a: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3325676" y="4923177"/>
            <a:ext cx="1800770" cy="29761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332208" fontAlgn="auto">
              <a:spcAft>
                <a:spcPts val="0"/>
              </a:spcAft>
            </a:pP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= 1300 м²</a:t>
            </a: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3325676" y="5220792"/>
            <a:ext cx="2093032" cy="47889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332208" fontAlgn="auto">
              <a:spcAft>
                <a:spcPts val="0"/>
              </a:spcAft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КС = 2,2 тыс. руб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098228" y="3978480"/>
            <a:ext cx="1444489" cy="44044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23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Пример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325677" y="5699683"/>
            <a:ext cx="2979701" cy="54501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332208" fontAlgn="auto">
              <a:spcAft>
                <a:spcPts val="0"/>
              </a:spcAft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эксплуатируется более 10 лет</a:t>
            </a:r>
          </a:p>
          <a:p>
            <a:pPr marL="364964" indent="-364964" defTabSz="1332208" fontAlgn="auto">
              <a:spcAft>
                <a:spcPts val="0"/>
              </a:spcAft>
              <a:buFontTx/>
              <a:buChar char="-"/>
            </a:pP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3325676" y="6244699"/>
            <a:ext cx="2979701" cy="81747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3220" tIns="66610" rIns="133220" bIns="6661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332208" fontAlgn="auto">
              <a:spcAft>
                <a:spcPts val="0"/>
              </a:spcAft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Аналогичный объект имеет КС около 10 млн. руб.</a:t>
            </a:r>
            <a:endParaRPr lang="ru-RU" sz="23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775564540"/>
              </p:ext>
            </p:extLst>
          </p:nvPr>
        </p:nvGraphicFramePr>
        <p:xfrm>
          <a:off x="6189197" y="4889938"/>
          <a:ext cx="4406560" cy="2269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9" name="Овал 28"/>
          <p:cNvSpPr/>
          <p:nvPr/>
        </p:nvSpPr>
        <p:spPr>
          <a:xfrm>
            <a:off x="7813862" y="4587121"/>
            <a:ext cx="1347350" cy="1112560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788" tIns="58394" rIns="116788" bIns="58394" rtlCol="0" anchor="ctr"/>
          <a:lstStyle/>
          <a:p>
            <a:pPr algn="ctr"/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62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56416-9559-40A0-9CFC-38B285FE61FD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64206078"/>
              </p:ext>
            </p:extLst>
          </p:nvPr>
        </p:nvGraphicFramePr>
        <p:xfrm>
          <a:off x="355030" y="402691"/>
          <a:ext cx="9839324" cy="6740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bright="6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48" y="1548384"/>
            <a:ext cx="6465603" cy="485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 rot="18296087">
            <a:off x="2081228" y="4404298"/>
            <a:ext cx="1447048" cy="3609532"/>
          </a:xfrm>
          <a:prstGeom prst="curvedRightArrow">
            <a:avLst>
              <a:gd name="adj1" fmla="val 11017"/>
              <a:gd name="adj2" fmla="val 51860"/>
              <a:gd name="adj3" fmla="val 20224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5850756" y="6948983"/>
            <a:ext cx="45719" cy="45719"/>
          </a:xfrm>
          <a:prstGeom prst="curvedRightArrow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5896475" y="6649404"/>
            <a:ext cx="731520" cy="1216152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5896475" y="5436815"/>
            <a:ext cx="746369" cy="1728192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4194572" y="6876975"/>
            <a:ext cx="1883648" cy="94867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5136396" y="3636615"/>
            <a:ext cx="138296" cy="3012789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>
            <a:off x="5274692" y="5143009"/>
            <a:ext cx="1353303" cy="45719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>
            <a:off x="5850756" y="5188728"/>
            <a:ext cx="731520" cy="1216152"/>
          </a:xfrm>
          <a:prstGeom prst="curvedRightArrow">
            <a:avLst/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>
            <a:off x="5562724" y="5188728"/>
            <a:ext cx="731520" cy="1216152"/>
          </a:xfrm>
          <a:prstGeom prst="curvedRightArrow">
            <a:avLst>
              <a:gd name="adj1" fmla="val 25000"/>
              <a:gd name="adj2" fmla="val 51448"/>
              <a:gd name="adj3" fmla="val 25000"/>
            </a:avLst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5715124" y="5341128"/>
            <a:ext cx="723136" cy="1216152"/>
          </a:xfrm>
          <a:prstGeom prst="curvedRightArrow">
            <a:avLst>
              <a:gd name="adj1" fmla="val 39862"/>
              <a:gd name="adj2" fmla="val 39862"/>
              <a:gd name="adj3" fmla="val 27874"/>
            </a:avLst>
          </a:prstGeom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83004" y="3327789"/>
            <a:ext cx="2088231" cy="70898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Данные из Дубль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ГИС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945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963" y="252239"/>
            <a:ext cx="8496944" cy="936104"/>
          </a:xfrm>
        </p:spPr>
        <p:txBody>
          <a:bodyPr/>
          <a:lstStyle/>
          <a:p>
            <a:pPr algn="ctr"/>
            <a:r>
              <a:rPr lang="ru-RU" sz="2000" dirty="0" smtClean="0"/>
              <a:t>изменение  </a:t>
            </a:r>
            <a:r>
              <a:rPr lang="ru-RU" sz="2000" dirty="0"/>
              <a:t>вида объекта «здания» на «сооружения»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56416-9559-40A0-9CFC-38B285FE61F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  <a14:imgEffect>
                      <a14:colorTemperature colorTemp="59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988" y="5392472"/>
            <a:ext cx="1535247" cy="1535247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1" y="5526213"/>
            <a:ext cx="1440158" cy="1630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276" y="5421616"/>
            <a:ext cx="1535247" cy="153524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9" name="Shape 8"/>
          <p:cNvSpPr/>
          <p:nvPr/>
        </p:nvSpPr>
        <p:spPr>
          <a:xfrm rot="9643563" flipH="1">
            <a:off x="3373010" y="5733082"/>
            <a:ext cx="1327866" cy="1033592"/>
          </a:xfrm>
          <a:prstGeom prst="swooshArrow">
            <a:avLst>
              <a:gd name="adj1" fmla="val 16310"/>
              <a:gd name="adj2" fmla="val 39855"/>
            </a:avLst>
          </a:prstGeom>
          <a:solidFill>
            <a:srgbClr val="FF5050"/>
          </a:solidFill>
          <a:ln w="2540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  <a:scene3d>
            <a:camera prst="orthographicFront">
              <a:rot lat="0" lon="300000" rev="0"/>
            </a:camera>
            <a:lightRig rig="threePt" dir="t"/>
          </a:scene3d>
          <a:sp3d>
            <a:bevelT/>
          </a:sp3d>
        </p:spPr>
      </p:sp>
      <p:sp>
        <p:nvSpPr>
          <p:cNvPr id="10" name="Shape 9"/>
          <p:cNvSpPr/>
          <p:nvPr/>
        </p:nvSpPr>
        <p:spPr>
          <a:xfrm rot="9643563" flipH="1">
            <a:off x="6447061" y="5773398"/>
            <a:ext cx="1327866" cy="1033592"/>
          </a:xfrm>
          <a:prstGeom prst="swooshArrow">
            <a:avLst>
              <a:gd name="adj1" fmla="val 16310"/>
              <a:gd name="adj2" fmla="val 39855"/>
            </a:avLst>
          </a:prstGeom>
          <a:solidFill>
            <a:srgbClr val="FF5050"/>
          </a:solidFill>
          <a:ln w="2540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  <a:scene3d>
            <a:camera prst="orthographicFront">
              <a:rot lat="0" lon="300000" rev="0"/>
            </a:camera>
            <a:lightRig rig="threePt" dir="t"/>
          </a:scene3d>
          <a:sp3d>
            <a:bevelT/>
          </a:sp3d>
        </p:spPr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390027791"/>
              </p:ext>
            </p:extLst>
          </p:nvPr>
        </p:nvGraphicFramePr>
        <p:xfrm>
          <a:off x="378148" y="814404"/>
          <a:ext cx="9289032" cy="4752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86660" y="5930154"/>
            <a:ext cx="914400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РОСРЕЕСТР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99028" y="5981547"/>
            <a:ext cx="864096" cy="449241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КАДАСТРОВЫЙ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ПАСПОРТ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СООРУЖЕНИЯ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751915" y="6361642"/>
            <a:ext cx="914400" cy="612648"/>
          </a:xfrm>
          <a:prstGeom prst="cloudCallout">
            <a:avLst>
              <a:gd name="adj1" fmla="val 70631"/>
              <a:gd name="adj2" fmla="val -32149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1915" y="6466054"/>
            <a:ext cx="864095" cy="46166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800" b="1" dirty="0">
                <a:solidFill>
                  <a:srgbClr val="005AA9"/>
                </a:solidFill>
              </a:rPr>
              <a:t>КАДАСТРОВЫЙ</a:t>
            </a:r>
          </a:p>
          <a:p>
            <a:pPr defTabSz="1043056" fontAlgn="auto">
              <a:spcAft>
                <a:spcPts val="0"/>
              </a:spcAft>
            </a:pPr>
            <a:r>
              <a:rPr lang="ru-RU" sz="800" b="1" dirty="0" smtClean="0">
                <a:solidFill>
                  <a:srgbClr val="005AA9"/>
                </a:solidFill>
              </a:rPr>
              <a:t>ПАСПОРТ</a:t>
            </a:r>
            <a:endParaRPr lang="ru-RU" sz="800" b="1" dirty="0">
              <a:solidFill>
                <a:srgbClr val="005AA9"/>
              </a:solidFill>
            </a:endParaRPr>
          </a:p>
          <a:p>
            <a:pPr defTabSz="1043056" fontAlgn="auto">
              <a:spcAft>
                <a:spcPts val="0"/>
              </a:spcAft>
            </a:pPr>
            <a:r>
              <a:rPr lang="ru-RU" sz="800" b="1" dirty="0" smtClean="0">
                <a:solidFill>
                  <a:srgbClr val="FF0000"/>
                </a:solidFill>
              </a:rPr>
              <a:t>ЗДАНИЯ</a:t>
            </a:r>
            <a:endParaRPr lang="ru-RU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54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defTabSz="1043056" fontAlgn="auto">
          <a:spcAft>
            <a:spcPts val="0"/>
          </a:spcAft>
          <a:defRPr sz="1600" b="1" dirty="0">
            <a:solidFill>
              <a:srgbClr val="005AA9"/>
            </a:solidFill>
            <a:latin typeface="Calibri"/>
          </a:defRPr>
        </a:defPPr>
      </a:lst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13269</TotalTime>
  <Words>923</Words>
  <Application>Microsoft Office PowerPoint</Application>
  <PresentationFormat>Произвольный</PresentationFormat>
  <Paragraphs>164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Calibri</vt:lpstr>
      <vt:lpstr>Present_FNS2012_A4</vt:lpstr>
      <vt:lpstr>«Практика вовлечения в налоговый оборот объектов недвижимости и транспортных средств. Нарушения при использовании земельных участков» </vt:lpstr>
      <vt:lpstr>Основные направления по мобилизации доходов</vt:lpstr>
      <vt:lpstr> </vt:lpstr>
      <vt:lpstr>Презентация PowerPoint</vt:lpstr>
      <vt:lpstr>Земельные участки с кадастровой стоимостью 1 рубль</vt:lpstr>
      <vt:lpstr>Земельный налог с учетом повышающих коэффициентов в соответствии со ст. 396 НК РФ</vt:lpstr>
      <vt:lpstr>Вовлечение в налоговый оборот объектов незавершенного строительства  </vt:lpstr>
      <vt:lpstr>Презентация PowerPoint</vt:lpstr>
      <vt:lpstr>изменение  вида объекта «здания» на «сооружения»</vt:lpstr>
      <vt:lpstr>Объекты недвижимости, включенные в Перечень по статье 378.2 НК РФ</vt:lpstr>
      <vt:lpstr>Презентация PowerPoint</vt:lpstr>
      <vt:lpstr>Презентация PowerPoint</vt:lpstr>
      <vt:lpstr>ОСНОВНЫЕ   РЕЗУЛЬТАТЫ  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результатах администрирования имущественных налогов и задачах, направленных на повышение эффективности их администрирования. О результатах работы по взысканию задолженности по имущественным налогам. Проблемы, пути решения»</dc:title>
  <dc:creator>Волкова Лариса Юрьевна</dc:creator>
  <cp:lastModifiedBy>Голушко Эльвира Абударовна</cp:lastModifiedBy>
  <cp:revision>1421</cp:revision>
  <cp:lastPrinted>2019-02-28T01:40:43Z</cp:lastPrinted>
  <dcterms:created xsi:type="dcterms:W3CDTF">2013-05-28T05:50:38Z</dcterms:created>
  <dcterms:modified xsi:type="dcterms:W3CDTF">2019-09-12T07:37:14Z</dcterms:modified>
</cp:coreProperties>
</file>